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sldIdLst>
    <p:sldId id="259" r:id="rId4"/>
    <p:sldId id="456" r:id="rId6"/>
    <p:sldId id="457" r:id="rId7"/>
    <p:sldId id="458" r:id="rId8"/>
    <p:sldId id="459" r:id="rId9"/>
    <p:sldId id="461" r:id="rId10"/>
    <p:sldId id="478" r:id="rId11"/>
    <p:sldId id="493" r:id="rId12"/>
    <p:sldId id="494" r:id="rId13"/>
    <p:sldId id="384" r:id="rId14"/>
    <p:sldId id="349" r:id="rId15"/>
    <p:sldId id="425" r:id="rId16"/>
    <p:sldId id="418" r:id="rId17"/>
    <p:sldId id="444" r:id="rId18"/>
    <p:sldId id="495" r:id="rId19"/>
    <p:sldId id="442" r:id="rId20"/>
    <p:sldId id="443" r:id="rId21"/>
    <p:sldId id="496" r:id="rId22"/>
    <p:sldId id="497" r:id="rId23"/>
    <p:sldId id="446" r:id="rId24"/>
    <p:sldId id="511" r:id="rId25"/>
    <p:sldId id="447" r:id="rId26"/>
    <p:sldId id="512" r:id="rId27"/>
    <p:sldId id="420" r:id="rId28"/>
    <p:sldId id="513" r:id="rId29"/>
    <p:sldId id="514" r:id="rId30"/>
    <p:sldId id="268" r:id="rId31"/>
  </p:sldIdLst>
  <p:sldSz cx="9144000" cy="6858000" type="screen4x3"/>
  <p:notesSz cx="6858000" cy="9144000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郭烨" initials="guo-y18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B29"/>
    <a:srgbClr val="C99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gs" Target="tags/tag40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oleObject" Target="file:///D:\&#22823;&#22235;&#31179;\&#27605;&#35774;\data\records\vit_records\SUPERCAT12\resnet50_Adam_btplus0.0_bs25_lr0.0004_gm0.75_ep20_ptTrue\confusion_matrix.csv" TargetMode="External"/></Relationships>
</file>

<file path=ppt/charts/_rels/chart10.xml.rels><?xml version="1.0" encoding="UTF-8" standalone="yes"?>
<Relationships xmlns="http://schemas.openxmlformats.org/package/2006/relationships"><Relationship Id="rId4" Type="http://schemas.microsoft.com/office/2011/relationships/chartColorStyle" Target="colors10.xml"/><Relationship Id="rId3" Type="http://schemas.microsoft.com/office/2011/relationships/chartStyle" Target="style10.xml"/><Relationship Id="rId2" Type="http://schemas.openxmlformats.org/officeDocument/2006/relationships/themeOverride" Target="../theme/themeOverride9.xml"/><Relationship Id="rId1" Type="http://schemas.openxmlformats.org/officeDocument/2006/relationships/oleObject" Target="file:///D:\&#22823;&#22235;&#31179;\&#27605;&#35774;\data\records\vit_records\NEW\vit_small_patch16_224_Adam_btplus0.0_bs25_lr0.0004_gm0.7_ep10\bar.csv" TargetMode="External"/></Relationships>
</file>

<file path=ppt/charts/_rels/chart11.xml.rels><?xml version="1.0" encoding="UTF-8" standalone="yes"?>
<Relationships xmlns="http://schemas.openxmlformats.org/package/2006/relationships"><Relationship Id="rId4" Type="http://schemas.microsoft.com/office/2011/relationships/chartColorStyle" Target="colors11.xml"/><Relationship Id="rId3" Type="http://schemas.microsoft.com/office/2011/relationships/chartStyle" Target="style11.xml"/><Relationship Id="rId2" Type="http://schemas.openxmlformats.org/officeDocument/2006/relationships/themeOverride" Target="../theme/themeOverride10.xml"/><Relationship Id="rId1" Type="http://schemas.openxmlformats.org/officeDocument/2006/relationships/oleObject" Target="file:///D:\&#22823;&#22235;&#31179;\&#27605;&#35774;\data\records\vit_records\SUPERCAT12\vit_3d_p8e384d12n6_Adam_btplus0.0_bs10_lr8e-05_gm0.88_ep50_ptFalse\bar.csv" TargetMode="External"/></Relationships>
</file>

<file path=ppt/charts/_rels/chart12.xml.rels><?xml version="1.0" encoding="UTF-8" standalone="yes"?>
<Relationships xmlns="http://schemas.openxmlformats.org/package/2006/relationships"><Relationship Id="rId4" Type="http://schemas.microsoft.com/office/2011/relationships/chartColorStyle" Target="colors12.xml"/><Relationship Id="rId3" Type="http://schemas.microsoft.com/office/2011/relationships/chartStyle" Target="style12.xml"/><Relationship Id="rId2" Type="http://schemas.openxmlformats.org/officeDocument/2006/relationships/themeOverride" Target="../theme/themeOverride11.xml"/><Relationship Id="rId1" Type="http://schemas.openxmlformats.org/officeDocument/2006/relationships/oleObject" Target="file:///D:\&#22823;&#22235;&#31179;\&#27605;&#35774;\data\records\vit_records\SUPERCAT12\resnet50_Adam_btplus0.0_bs25_lr0.0004_gm0.75_ep20_ptTrue\bar.xlsx" TargetMode="External"/></Relationships>
</file>

<file path=ppt/charts/_rels/chart13.xml.rels><?xml version="1.0" encoding="UTF-8" standalone="yes"?>
<Relationships xmlns="http://schemas.openxmlformats.org/package/2006/relationships"><Relationship Id="rId4" Type="http://schemas.microsoft.com/office/2011/relationships/chartColorStyle" Target="colors13.xml"/><Relationship Id="rId3" Type="http://schemas.microsoft.com/office/2011/relationships/chartStyle" Target="style13.xml"/><Relationship Id="rId2" Type="http://schemas.openxmlformats.org/officeDocument/2006/relationships/themeOverride" Target="../theme/themeOverride12.xml"/><Relationship Id="rId1" Type="http://schemas.openxmlformats.org/officeDocument/2006/relationships/oleObject" Target="file:///D:\&#22823;&#22235;&#31179;\&#27605;&#35774;\data\records\vit_records\SUPERCAT12\vit_small_patch16_224_Adam_btplus0.0_bs25_lr0.0004_gm0.7_ep10\bar.csv" TargetMode="External"/></Relationships>
</file>

<file path=ppt/charts/_rels/chart14.xml.rels><?xml version="1.0" encoding="UTF-8" standalone="yes"?>
<Relationships xmlns="http://schemas.openxmlformats.org/package/2006/relationships"><Relationship Id="rId4" Type="http://schemas.microsoft.com/office/2011/relationships/chartColorStyle" Target="colors14.xml"/><Relationship Id="rId3" Type="http://schemas.microsoft.com/office/2011/relationships/chartStyle" Target="style14.xml"/><Relationship Id="rId2" Type="http://schemas.openxmlformats.org/officeDocument/2006/relationships/themeOverride" Target="../theme/themeOverride13.xml"/><Relationship Id="rId1" Type="http://schemas.openxmlformats.org/officeDocument/2006/relationships/oleObject" Target="file:///D:\&#22823;&#22235;&#31179;\&#27605;&#35774;\data\records\vit_records\SUPERCAT12\vit_3d_p8e384d12n6_Adam_btplus0.0_bs10_lr8e-05_gm0.88_ep50_ptFalse\bar.csv" TargetMode="External"/></Relationships>
</file>

<file path=ppt/charts/_rels/chart15.xml.rels><?xml version="1.0" encoding="UTF-8" standalone="yes"?>
<Relationships xmlns="http://schemas.openxmlformats.org/package/2006/relationships"><Relationship Id="rId4" Type="http://schemas.microsoft.com/office/2011/relationships/chartColorStyle" Target="colors15.xml"/><Relationship Id="rId3" Type="http://schemas.microsoft.com/office/2011/relationships/chartStyle" Target="style15.xml"/><Relationship Id="rId2" Type="http://schemas.openxmlformats.org/officeDocument/2006/relationships/themeOverride" Target="../theme/themeOverride14.xml"/><Relationship Id="rId1" Type="http://schemas.openxmlformats.org/officeDocument/2006/relationships/oleObject" Target="file:///D:\&#22823;&#22235;&#31179;\&#27605;&#35774;\data\records\vit_records\SUPERCAT12\resnet50_Adam_btplus0.0_bs25_lr0.0004_gm0.75_ep20_ptTrue\bar.xlsx" TargetMode="External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themeOverride" Target="../theme/themeOverride2.xml"/><Relationship Id="rId1" Type="http://schemas.openxmlformats.org/officeDocument/2006/relationships/oleObject" Target="file:///D:\&#22823;&#22235;&#31179;\&#27605;&#35774;\data\records\vit_records\SUPERCAT12\vit_small_patch16_224_Adam_btplus0.0_bs25_lr0.0004_gm0.7_ep10\confusion_matrix.csv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&#22823;&#22235;&#31179;\&#27605;&#35774;\data\records\vit_records\SUPERCAT12\vit_3d_p8e384d12n6_Adam_btplus0.0_bs10_lr8e-05_gm0.88_ep50_ptFalse\confusion_matrix.csv" TargetMode="External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themeOverride" Target="../theme/themeOverride3.xml"/><Relationship Id="rId1" Type="http://schemas.openxmlformats.org/officeDocument/2006/relationships/oleObject" Target="file:///D:\&#22823;&#22235;&#31179;\&#27605;&#35774;\data\records\vit_records\SUPERCAT12\vit_small_patch16_224_Adam_btplus0.0_bs25_lr0.0004_gm0.7_ep10\bar.csv" TargetMode="External"/></Relationships>
</file>

<file path=ppt/charts/_rels/chart5.xml.rels><?xml version="1.0" encoding="UTF-8" standalone="yes"?>
<Relationships xmlns="http://schemas.openxmlformats.org/package/2006/relationships"><Relationship Id="rId4" Type="http://schemas.microsoft.com/office/2011/relationships/chartColorStyle" Target="colors5.xml"/><Relationship Id="rId3" Type="http://schemas.microsoft.com/office/2011/relationships/chartStyle" Target="style5.xml"/><Relationship Id="rId2" Type="http://schemas.openxmlformats.org/officeDocument/2006/relationships/themeOverride" Target="../theme/themeOverride4.xml"/><Relationship Id="rId1" Type="http://schemas.openxmlformats.org/officeDocument/2006/relationships/oleObject" Target="file:///D:\&#22823;&#22235;&#31179;\&#27605;&#35774;\data\records\vit_records\SUPERCAT12\vit_3d_p8e384d12n6_Adam_btplus0.0_bs10_lr8e-05_gm0.88_ep50_ptFalse\bar.csv" TargetMode="External"/></Relationships>
</file>

<file path=ppt/charts/_rels/chart6.xml.rels><?xml version="1.0" encoding="UTF-8" standalone="yes"?>
<Relationships xmlns="http://schemas.openxmlformats.org/package/2006/relationships"><Relationship Id="rId4" Type="http://schemas.microsoft.com/office/2011/relationships/chartColorStyle" Target="colors6.xml"/><Relationship Id="rId3" Type="http://schemas.microsoft.com/office/2011/relationships/chartStyle" Target="style6.xml"/><Relationship Id="rId2" Type="http://schemas.openxmlformats.org/officeDocument/2006/relationships/themeOverride" Target="../theme/themeOverride5.xml"/><Relationship Id="rId1" Type="http://schemas.openxmlformats.org/officeDocument/2006/relationships/oleObject" Target="file:///D:\&#22823;&#22235;&#31179;\&#27605;&#35774;\data\records\vit_records\SUPERCAT12\resnet50_Adam_btplus0.0_bs25_lr0.0004_gm0.75_ep20_ptTrue\bar.xlsx" TargetMode="External"/></Relationships>
</file>

<file path=ppt/charts/_rels/chart7.xml.rels><?xml version="1.0" encoding="UTF-8" standalone="yes"?>
<Relationships xmlns="http://schemas.openxmlformats.org/package/2006/relationships"><Relationship Id="rId4" Type="http://schemas.microsoft.com/office/2011/relationships/chartColorStyle" Target="colors7.xml"/><Relationship Id="rId3" Type="http://schemas.microsoft.com/office/2011/relationships/chartStyle" Target="style7.xml"/><Relationship Id="rId2" Type="http://schemas.openxmlformats.org/officeDocument/2006/relationships/themeOverride" Target="../theme/themeOverride6.xml"/><Relationship Id="rId1" Type="http://schemas.openxmlformats.org/officeDocument/2006/relationships/oleObject" Target="file:///D:\&#22823;&#22235;&#31179;\&#27605;&#35774;\data\records\vit_records\NEW\vit_small_patch16_224_Adam_btplus0.0_bs25_lr0.0004_gm0.7_ep10\bar.csv" TargetMode="External"/></Relationships>
</file>

<file path=ppt/charts/_rels/chart8.xml.rels><?xml version="1.0" encoding="UTF-8" standalone="yes"?>
<Relationships xmlns="http://schemas.openxmlformats.org/package/2006/relationships"><Relationship Id="rId4" Type="http://schemas.microsoft.com/office/2011/relationships/chartColorStyle" Target="colors8.xml"/><Relationship Id="rId3" Type="http://schemas.microsoft.com/office/2011/relationships/chartStyle" Target="style8.xml"/><Relationship Id="rId2" Type="http://schemas.openxmlformats.org/officeDocument/2006/relationships/themeOverride" Target="../theme/themeOverride7.xml"/><Relationship Id="rId1" Type="http://schemas.openxmlformats.org/officeDocument/2006/relationships/oleObject" Target="file:///D:\&#22823;&#22235;&#31179;\&#27605;&#35774;\data\records\vit_records\SUPERCAT12\vit_3d_p8e384d12n6_Adam_btplus0.0_bs10_lr8e-05_gm0.88_ep50_ptFalse\bar.csv" TargetMode="External"/></Relationships>
</file>

<file path=ppt/charts/_rels/chart9.xml.rels><?xml version="1.0" encoding="UTF-8" standalone="yes"?>
<Relationships xmlns="http://schemas.openxmlformats.org/package/2006/relationships"><Relationship Id="rId4" Type="http://schemas.microsoft.com/office/2011/relationships/chartColorStyle" Target="colors9.xml"/><Relationship Id="rId3" Type="http://schemas.microsoft.com/office/2011/relationships/chartStyle" Target="style9.xml"/><Relationship Id="rId2" Type="http://schemas.openxmlformats.org/officeDocument/2006/relationships/themeOverride" Target="../theme/themeOverride8.xml"/><Relationship Id="rId1" Type="http://schemas.openxmlformats.org/officeDocument/2006/relationships/oleObject" Target="file:///D:\&#22823;&#22235;&#31179;\&#27605;&#35774;\data\records\vit_records\SUPERCAT12\resnet50_Adam_btplus0.0_bs25_lr0.0004_gm0.75_ep20_ptTrue\ba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confusion_matrix.csv!$A$5</c:f>
              <c:strCache>
                <c:ptCount val="1"/>
                <c:pt idx="0">
                  <c:v>TN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confusion_matrix.csv!$B$5:$M$5</c:f>
              <c:numCache>
                <c:formatCode>General</c:formatCode>
                <c:ptCount val="12"/>
                <c:pt idx="0">
                  <c:v>0.663</c:v>
                </c:pt>
                <c:pt idx="1">
                  <c:v>0.643</c:v>
                </c:pt>
                <c:pt idx="2">
                  <c:v>0.907</c:v>
                </c:pt>
                <c:pt idx="3">
                  <c:v>0.782</c:v>
                </c:pt>
                <c:pt idx="4">
                  <c:v>0.822</c:v>
                </c:pt>
                <c:pt idx="5">
                  <c:v>0.665</c:v>
                </c:pt>
                <c:pt idx="6">
                  <c:v>0.738</c:v>
                </c:pt>
                <c:pt idx="7">
                  <c:v>0.792</c:v>
                </c:pt>
                <c:pt idx="8">
                  <c:v>0.764</c:v>
                </c:pt>
                <c:pt idx="9">
                  <c:v>0.35</c:v>
                </c:pt>
                <c:pt idx="10">
                  <c:v>0.714</c:v>
                </c:pt>
                <c:pt idx="11">
                  <c:v>0.631</c:v>
                </c:pt>
              </c:numCache>
            </c:numRef>
          </c:val>
        </c:ser>
        <c:ser>
          <c:idx val="3"/>
          <c:order val="1"/>
          <c:tx>
            <c:strRef>
              <c:f>confusion_matrix.csv!$A$2</c:f>
              <c:strCache>
                <c:ptCount val="1"/>
                <c:pt idx="0">
                  <c:v>TP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confusion_matrix.csv!$B$2:$M$2</c:f>
              <c:numCache>
                <c:formatCode>General</c:formatCode>
                <c:ptCount val="12"/>
                <c:pt idx="0">
                  <c:v>0.05</c:v>
                </c:pt>
                <c:pt idx="1">
                  <c:v>0.098</c:v>
                </c:pt>
                <c:pt idx="2">
                  <c:v>0.013</c:v>
                </c:pt>
                <c:pt idx="3">
                  <c:v>0.025</c:v>
                </c:pt>
                <c:pt idx="4">
                  <c:v>0.049</c:v>
                </c:pt>
                <c:pt idx="5">
                  <c:v>0.066</c:v>
                </c:pt>
                <c:pt idx="6">
                  <c:v>0.04</c:v>
                </c:pt>
                <c:pt idx="7">
                  <c:v>0.031</c:v>
                </c:pt>
                <c:pt idx="8">
                  <c:v>0.023</c:v>
                </c:pt>
                <c:pt idx="9">
                  <c:v>0.344</c:v>
                </c:pt>
                <c:pt idx="10">
                  <c:v>0.11</c:v>
                </c:pt>
                <c:pt idx="11">
                  <c:v>0.098</c:v>
                </c:pt>
              </c:numCache>
            </c:numRef>
          </c:val>
        </c:ser>
        <c:ser>
          <c:idx val="2"/>
          <c:order val="2"/>
          <c:tx>
            <c:strRef>
              <c:f>confusion_matrix.csv!$A$4</c:f>
              <c:strCache>
                <c:ptCount val="1"/>
                <c:pt idx="0">
                  <c:v>FN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confusion_matrix.csv!$B$4:$M$4</c:f>
              <c:numCache>
                <c:formatCode>General</c:formatCode>
                <c:ptCount val="12"/>
                <c:pt idx="0">
                  <c:v>0.09</c:v>
                </c:pt>
                <c:pt idx="1">
                  <c:v>0.113</c:v>
                </c:pt>
                <c:pt idx="2">
                  <c:v>0.055</c:v>
                </c:pt>
                <c:pt idx="3">
                  <c:v>0.067</c:v>
                </c:pt>
                <c:pt idx="4">
                  <c:v>0.087</c:v>
                </c:pt>
                <c:pt idx="5">
                  <c:v>0.157</c:v>
                </c:pt>
                <c:pt idx="6">
                  <c:v>0.088</c:v>
                </c:pt>
                <c:pt idx="7">
                  <c:v>0.141</c:v>
                </c:pt>
                <c:pt idx="8">
                  <c:v>0.081</c:v>
                </c:pt>
                <c:pt idx="9">
                  <c:v>0.16</c:v>
                </c:pt>
                <c:pt idx="10">
                  <c:v>0.093</c:v>
                </c:pt>
                <c:pt idx="11">
                  <c:v>0.137</c:v>
                </c:pt>
              </c:numCache>
            </c:numRef>
          </c:val>
        </c:ser>
        <c:ser>
          <c:idx val="0"/>
          <c:order val="3"/>
          <c:tx>
            <c:strRef>
              <c:f>confusion_matrix.csv!$A$3</c:f>
              <c:strCache>
                <c:ptCount val="1"/>
                <c:pt idx="0">
                  <c:v>FP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confusion_matrix.csv!$B$3:$M$3</c:f>
              <c:numCache>
                <c:formatCode>General</c:formatCode>
                <c:ptCount val="12"/>
                <c:pt idx="0">
                  <c:v>0.197</c:v>
                </c:pt>
                <c:pt idx="1">
                  <c:v>0.146</c:v>
                </c:pt>
                <c:pt idx="2">
                  <c:v>0.025</c:v>
                </c:pt>
                <c:pt idx="3">
                  <c:v>0.125</c:v>
                </c:pt>
                <c:pt idx="4">
                  <c:v>0.042</c:v>
                </c:pt>
                <c:pt idx="5">
                  <c:v>0.111</c:v>
                </c:pt>
                <c:pt idx="6">
                  <c:v>0.134</c:v>
                </c:pt>
                <c:pt idx="7">
                  <c:v>0.036</c:v>
                </c:pt>
                <c:pt idx="8">
                  <c:v>0.131</c:v>
                </c:pt>
                <c:pt idx="9">
                  <c:v>0.147</c:v>
                </c:pt>
                <c:pt idx="10">
                  <c:v>0.083</c:v>
                </c:pt>
                <c:pt idx="11">
                  <c:v>0.134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1917013"/>
        <c:axId val="43665457"/>
      </c:barChart>
      <c:catAx>
        <c:axId val="22191701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3665457"/>
        <c:crosses val="autoZero"/>
        <c:auto val="1"/>
        <c:lblAlgn val="ctr"/>
        <c:lblOffset val="100"/>
        <c:noMultiLvlLbl val="0"/>
      </c:catAx>
      <c:valAx>
        <c:axId val="4366545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21917013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/>
              <a:t>ViT Small</a:t>
            </a:r>
            <a:endParaRPr lang="en-US" altLang="zh-CN" sz="20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bar.csv!$B$4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bar.csv!$C$4:$N$4</c:f>
              <c:numCache>
                <c:formatCode>General</c:formatCode>
                <c:ptCount val="12"/>
                <c:pt idx="0">
                  <c:v>0.70477</c:v>
                </c:pt>
                <c:pt idx="1">
                  <c:v>0.00037</c:v>
                </c:pt>
                <c:pt idx="2">
                  <c:v>0.62657</c:v>
                </c:pt>
                <c:pt idx="3">
                  <c:v>1e-5</c:v>
                </c:pt>
                <c:pt idx="4">
                  <c:v>0.00199</c:v>
                </c:pt>
                <c:pt idx="5">
                  <c:v>0.00246</c:v>
                </c:pt>
                <c:pt idx="6">
                  <c:v>0</c:v>
                </c:pt>
                <c:pt idx="7">
                  <c:v>0.00197</c:v>
                </c:pt>
                <c:pt idx="8">
                  <c:v>0.00147</c:v>
                </c:pt>
                <c:pt idx="9">
                  <c:v>0.9894</c:v>
                </c:pt>
                <c:pt idx="10">
                  <c:v>2e-5</c:v>
                </c:pt>
                <c:pt idx="11">
                  <c:v>0.91631</c:v>
                </c:pt>
              </c:numCache>
            </c:numRef>
          </c:val>
        </c:ser>
        <c:ser>
          <c:idx val="1"/>
          <c:order val="1"/>
          <c:tx>
            <c:strRef>
              <c:f>bar.csv!$B$5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bar.csv!$C$5:$N$5</c:f>
              <c:numCache>
                <c:formatCode>General</c:formatCode>
                <c:ptCount val="12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326445"/>
        <c:axId val="991324710"/>
      </c:barChart>
      <c:catAx>
        <c:axId val="4832644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991324710"/>
        <c:crosses val="autoZero"/>
        <c:auto val="1"/>
        <c:lblAlgn val="ctr"/>
        <c:lblOffset val="100"/>
        <c:noMultiLvlLbl val="0"/>
      </c:catAx>
      <c:valAx>
        <c:axId val="99132471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48326445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ViT 3D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bar.csv!$B$4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bar.csv!$C$4:$N$4</c:f>
              <c:numCache>
                <c:formatCode>General</c:formatCode>
                <c:ptCount val="12"/>
                <c:pt idx="0">
                  <c:v>0.16985</c:v>
                </c:pt>
                <c:pt idx="1">
                  <c:v>0.00143</c:v>
                </c:pt>
                <c:pt idx="2">
                  <c:v>0.01333</c:v>
                </c:pt>
                <c:pt idx="3">
                  <c:v>0.95807</c:v>
                </c:pt>
                <c:pt idx="4">
                  <c:v>0.00194</c:v>
                </c:pt>
                <c:pt idx="5">
                  <c:v>0.00325</c:v>
                </c:pt>
                <c:pt idx="6">
                  <c:v>0.62261</c:v>
                </c:pt>
                <c:pt idx="7">
                  <c:v>0.00017</c:v>
                </c:pt>
                <c:pt idx="8">
                  <c:v>0.0005</c:v>
                </c:pt>
                <c:pt idx="9">
                  <c:v>0.53416</c:v>
                </c:pt>
                <c:pt idx="10">
                  <c:v>0.00107</c:v>
                </c:pt>
                <c:pt idx="11">
                  <c:v>0.00284</c:v>
                </c:pt>
              </c:numCache>
            </c:numRef>
          </c:val>
        </c:ser>
        <c:ser>
          <c:idx val="1"/>
          <c:order val="1"/>
          <c:tx>
            <c:strRef>
              <c:f>bar.csv!$B$5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bar.csv!$C$5:$N$5</c:f>
              <c:numCache>
                <c:formatCode>General</c:formatCode>
                <c:ptCount val="12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3868037"/>
        <c:axId val="72772718"/>
      </c:barChart>
      <c:catAx>
        <c:axId val="91386803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72772718"/>
        <c:crosses val="autoZero"/>
        <c:auto val="1"/>
        <c:lblAlgn val="ctr"/>
        <c:lblOffset val="100"/>
        <c:noMultiLvlLbl val="0"/>
      </c:catAx>
      <c:valAx>
        <c:axId val="7277271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913868037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ResNet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[bar.xlsx]Sheet1!$B$4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[bar.xlsx]Sheet1!$C$1:$N$1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[bar.xlsx]Sheet1!$C$4:$N$4</c:f>
              <c:numCache>
                <c:formatCode>General</c:formatCode>
                <c:ptCount val="12"/>
                <c:pt idx="0">
                  <c:v>0.068378866</c:v>
                </c:pt>
                <c:pt idx="1">
                  <c:v>0.0011128803</c:v>
                </c:pt>
                <c:pt idx="2">
                  <c:v>0.0041758223</c:v>
                </c:pt>
                <c:pt idx="3">
                  <c:v>0.0075004655</c:v>
                </c:pt>
                <c:pt idx="4" c:formatCode="0.00E+00">
                  <c:v>4.4020436e-7</c:v>
                </c:pt>
                <c:pt idx="5">
                  <c:v>0.9991684</c:v>
                </c:pt>
                <c:pt idx="6">
                  <c:v>0.0075547886</c:v>
                </c:pt>
                <c:pt idx="7">
                  <c:v>0.006438786</c:v>
                </c:pt>
                <c:pt idx="8">
                  <c:v>0.8129521</c:v>
                </c:pt>
                <c:pt idx="9">
                  <c:v>0.7897041</c:v>
                </c:pt>
                <c:pt idx="10">
                  <c:v>0.00029174672</c:v>
                </c:pt>
                <c:pt idx="11">
                  <c:v>0.99853563</c:v>
                </c:pt>
              </c:numCache>
            </c:numRef>
          </c:val>
        </c:ser>
        <c:ser>
          <c:idx val="1"/>
          <c:order val="1"/>
          <c:tx>
            <c:strRef>
              <c:f>[bar.xlsx]Sheet1!$B$5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[bar.xlsx]Sheet1!$C$1:$N$1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[bar.xlsx]Sheet1!$C$5:$N$5</c:f>
              <c:numCache>
                <c:formatCode>General</c:formatCode>
                <c:ptCount val="12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113803"/>
        <c:axId val="954884723"/>
      </c:barChart>
      <c:catAx>
        <c:axId val="66411380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954884723"/>
        <c:crosses val="autoZero"/>
        <c:auto val="1"/>
        <c:lblAlgn val="ctr"/>
        <c:lblOffset val="100"/>
        <c:noMultiLvlLbl val="0"/>
      </c:catAx>
      <c:valAx>
        <c:axId val="95488472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664113803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/>
              <a:t>ViT Small</a:t>
            </a:r>
            <a:endParaRPr lang="en-US" altLang="zh-CN" sz="20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bar.csv!$B$6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bar.csv!$C$6:$N$6</c:f>
              <c:numCache>
                <c:formatCode>General</c:formatCode>
                <c:ptCount val="12"/>
                <c:pt idx="0">
                  <c:v>0.12188165</c:v>
                </c:pt>
                <c:pt idx="1">
                  <c:v>0.00028883273</c:v>
                </c:pt>
                <c:pt idx="2" c:formatCode="0.00E+00">
                  <c:v>5.635399e-5</c:v>
                </c:pt>
                <c:pt idx="3">
                  <c:v>0.11784361</c:v>
                </c:pt>
                <c:pt idx="4">
                  <c:v>0.0018507747</c:v>
                </c:pt>
                <c:pt idx="5">
                  <c:v>0.99915206</c:v>
                </c:pt>
                <c:pt idx="6">
                  <c:v>0.3059307</c:v>
                </c:pt>
                <c:pt idx="7">
                  <c:v>0.9930354</c:v>
                </c:pt>
                <c:pt idx="8">
                  <c:v>0.0044488315</c:v>
                </c:pt>
                <c:pt idx="9" c:formatCode="0.00E+00">
                  <c:v>1.215615e-5</c:v>
                </c:pt>
                <c:pt idx="10" c:formatCode="0.00E+00">
                  <c:v>4.2289696e-5</c:v>
                </c:pt>
                <c:pt idx="11" c:formatCode="0.00E+00">
                  <c:v>2.18756e-6</c:v>
                </c:pt>
              </c:numCache>
            </c:numRef>
          </c:val>
        </c:ser>
        <c:ser>
          <c:idx val="1"/>
          <c:order val="1"/>
          <c:tx>
            <c:strRef>
              <c:f>bar.csv!$B$7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bar.csv!$C$7:$N$7</c:f>
              <c:numCache>
                <c:formatCode>General</c:formatCode>
                <c:ptCount val="12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5241305"/>
        <c:axId val="523769975"/>
      </c:barChart>
      <c:catAx>
        <c:axId val="36524130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523769975"/>
        <c:crosses val="autoZero"/>
        <c:auto val="1"/>
        <c:lblAlgn val="ctr"/>
        <c:lblOffset val="100"/>
        <c:noMultiLvlLbl val="0"/>
      </c:catAx>
      <c:valAx>
        <c:axId val="52376997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365241305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2000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ViT 3D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bar.csv!$B$6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bar.csv!$C$6:$N$6</c:f>
              <c:numCache>
                <c:formatCode>General</c:formatCode>
                <c:ptCount val="12"/>
                <c:pt idx="0">
                  <c:v>0.0005053908</c:v>
                </c:pt>
                <c:pt idx="1">
                  <c:v>0.0015336098</c:v>
                </c:pt>
                <c:pt idx="2">
                  <c:v>0.015442473</c:v>
                </c:pt>
                <c:pt idx="3">
                  <c:v>0.08141604</c:v>
                </c:pt>
                <c:pt idx="4">
                  <c:v>0.27369505</c:v>
                </c:pt>
                <c:pt idx="5">
                  <c:v>0.03190739</c:v>
                </c:pt>
                <c:pt idx="6">
                  <c:v>0.9361455</c:v>
                </c:pt>
                <c:pt idx="7">
                  <c:v>0.63708645</c:v>
                </c:pt>
                <c:pt idx="8">
                  <c:v>0.023123173</c:v>
                </c:pt>
                <c:pt idx="9">
                  <c:v>0.9974559</c:v>
                </c:pt>
                <c:pt idx="10">
                  <c:v>0.025641782</c:v>
                </c:pt>
                <c:pt idx="11">
                  <c:v>0.008256365</c:v>
                </c:pt>
              </c:numCache>
            </c:numRef>
          </c:val>
        </c:ser>
        <c:ser>
          <c:idx val="1"/>
          <c:order val="1"/>
          <c:tx>
            <c:strRef>
              <c:f>bar.csv!$B$7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bar.csv!$C$7:$N$7</c:f>
              <c:numCache>
                <c:formatCode>General</c:formatCode>
                <c:ptCount val="12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508668"/>
        <c:axId val="102308142"/>
      </c:barChart>
      <c:catAx>
        <c:axId val="1795086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102308142"/>
        <c:crosses val="autoZero"/>
        <c:auto val="1"/>
        <c:lblAlgn val="ctr"/>
        <c:lblOffset val="100"/>
        <c:noMultiLvlLbl val="0"/>
      </c:catAx>
      <c:valAx>
        <c:axId val="10230814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17950866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ResNet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[bar.xlsx]Sheet1!$B$6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[bar.xlsx]Sheet1!$C$1:$N$1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[bar.xlsx]Sheet1!$C$6:$N$6</c:f>
              <c:numCache>
                <c:formatCode>General</c:formatCode>
                <c:ptCount val="12"/>
                <c:pt idx="0">
                  <c:v>0.00018706647</c:v>
                </c:pt>
                <c:pt idx="1">
                  <c:v>0.00044400163</c:v>
                </c:pt>
                <c:pt idx="2" c:formatCode="0.00E+00">
                  <c:v>2.0015375e-5</c:v>
                </c:pt>
                <c:pt idx="3">
                  <c:v>0.0005243069</c:v>
                </c:pt>
                <c:pt idx="4">
                  <c:v>0.121280454</c:v>
                </c:pt>
                <c:pt idx="5">
                  <c:v>0.011156117</c:v>
                </c:pt>
                <c:pt idx="6">
                  <c:v>0.99937767</c:v>
                </c:pt>
                <c:pt idx="7" c:formatCode="0.00E+00">
                  <c:v>7.153577e-6</c:v>
                </c:pt>
                <c:pt idx="8" c:formatCode="0.00E+00">
                  <c:v>3.0288567e-5</c:v>
                </c:pt>
                <c:pt idx="9" c:formatCode="0.00E+00">
                  <c:v>4.1035095e-5</c:v>
                </c:pt>
                <c:pt idx="10">
                  <c:v>0.0004876493</c:v>
                </c:pt>
                <c:pt idx="11" c:formatCode="0.00E+00">
                  <c:v>5.2046757e-6</c:v>
                </c:pt>
              </c:numCache>
            </c:numRef>
          </c:val>
        </c:ser>
        <c:ser>
          <c:idx val="1"/>
          <c:order val="1"/>
          <c:tx>
            <c:strRef>
              <c:f>[bar.xlsx]Sheet1!$B$7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[bar.xlsx]Sheet1!$C$1:$N$1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[bar.xlsx]Sheet1!$C$7:$N$7</c:f>
              <c:numCache>
                <c:formatCode>General</c:formatCode>
                <c:ptCount val="12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743505"/>
        <c:axId val="843914329"/>
      </c:barChart>
      <c:catAx>
        <c:axId val="9074350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843914329"/>
        <c:crosses val="autoZero"/>
        <c:auto val="1"/>
        <c:lblAlgn val="ctr"/>
        <c:lblOffset val="100"/>
        <c:noMultiLvlLbl val="0"/>
      </c:catAx>
      <c:valAx>
        <c:axId val="84391432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90743505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confusion_matrix.csv!$A$5</c:f>
              <c:strCache>
                <c:ptCount val="1"/>
                <c:pt idx="0">
                  <c:v>TN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confusion_matrix.csv!$B$5:$M$5</c:f>
              <c:numCache>
                <c:formatCode>General</c:formatCode>
                <c:ptCount val="12"/>
                <c:pt idx="0">
                  <c:v>0.785</c:v>
                </c:pt>
                <c:pt idx="1">
                  <c:v>0.687</c:v>
                </c:pt>
                <c:pt idx="2">
                  <c:v>0.898</c:v>
                </c:pt>
                <c:pt idx="3">
                  <c:v>0.86</c:v>
                </c:pt>
                <c:pt idx="4">
                  <c:v>0.815</c:v>
                </c:pt>
                <c:pt idx="5">
                  <c:v>0.661</c:v>
                </c:pt>
                <c:pt idx="6">
                  <c:v>0.782</c:v>
                </c:pt>
                <c:pt idx="7">
                  <c:v>0.751</c:v>
                </c:pt>
                <c:pt idx="8">
                  <c:v>0.845</c:v>
                </c:pt>
                <c:pt idx="9">
                  <c:v>0.366</c:v>
                </c:pt>
                <c:pt idx="10">
                  <c:v>0.721</c:v>
                </c:pt>
                <c:pt idx="11">
                  <c:v>0.657</c:v>
                </c:pt>
              </c:numCache>
            </c:numRef>
          </c:val>
        </c:ser>
        <c:ser>
          <c:idx val="3"/>
          <c:order val="1"/>
          <c:tx>
            <c:strRef>
              <c:f>confusion_matrix.csv!$A$2</c:f>
              <c:strCache>
                <c:ptCount val="1"/>
                <c:pt idx="0">
                  <c:v>TP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confusion_matrix.csv!$B$2:$M$2</c:f>
              <c:numCache>
                <c:formatCode>General</c:formatCode>
                <c:ptCount val="12"/>
                <c:pt idx="0">
                  <c:v>0.028</c:v>
                </c:pt>
                <c:pt idx="1">
                  <c:v>0.103</c:v>
                </c:pt>
                <c:pt idx="2">
                  <c:v>0.015</c:v>
                </c:pt>
                <c:pt idx="3">
                  <c:v>0.015</c:v>
                </c:pt>
                <c:pt idx="4">
                  <c:v>0.059</c:v>
                </c:pt>
                <c:pt idx="5">
                  <c:v>0.076</c:v>
                </c:pt>
                <c:pt idx="6">
                  <c:v>0.028</c:v>
                </c:pt>
                <c:pt idx="7">
                  <c:v>0.055</c:v>
                </c:pt>
                <c:pt idx="8">
                  <c:v>0.017</c:v>
                </c:pt>
                <c:pt idx="9">
                  <c:v>0.362</c:v>
                </c:pt>
                <c:pt idx="10">
                  <c:v>0.123</c:v>
                </c:pt>
                <c:pt idx="11">
                  <c:v>0.099</c:v>
                </c:pt>
              </c:numCache>
            </c:numRef>
          </c:val>
        </c:ser>
        <c:ser>
          <c:idx val="2"/>
          <c:order val="2"/>
          <c:tx>
            <c:strRef>
              <c:f>confusion_matrix.csv!$A$4</c:f>
              <c:strCache>
                <c:ptCount val="1"/>
                <c:pt idx="0">
                  <c:v>FN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confusion_matrix.csv!$B$4:$M$4</c:f>
              <c:numCache>
                <c:formatCode>General</c:formatCode>
                <c:ptCount val="12"/>
                <c:pt idx="0">
                  <c:v>0.112</c:v>
                </c:pt>
                <c:pt idx="1">
                  <c:v>0.108</c:v>
                </c:pt>
                <c:pt idx="2">
                  <c:v>0.052</c:v>
                </c:pt>
                <c:pt idx="3">
                  <c:v>0.077</c:v>
                </c:pt>
                <c:pt idx="4">
                  <c:v>0.077</c:v>
                </c:pt>
                <c:pt idx="5">
                  <c:v>0.147</c:v>
                </c:pt>
                <c:pt idx="6">
                  <c:v>0.099</c:v>
                </c:pt>
                <c:pt idx="7">
                  <c:v>0.116</c:v>
                </c:pt>
                <c:pt idx="8">
                  <c:v>0.088</c:v>
                </c:pt>
                <c:pt idx="9">
                  <c:v>0.142</c:v>
                </c:pt>
                <c:pt idx="10">
                  <c:v>0.08</c:v>
                </c:pt>
                <c:pt idx="11">
                  <c:v>0.136</c:v>
                </c:pt>
              </c:numCache>
            </c:numRef>
          </c:val>
        </c:ser>
        <c:ser>
          <c:idx val="0"/>
          <c:order val="3"/>
          <c:tx>
            <c:strRef>
              <c:f>confusion_matrix.csv!$A$3</c:f>
              <c:strCache>
                <c:ptCount val="1"/>
                <c:pt idx="0">
                  <c:v>FP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confusion_matrix.csv!$B$3:$M$3</c:f>
              <c:numCache>
                <c:formatCode>General</c:formatCode>
                <c:ptCount val="12"/>
                <c:pt idx="0">
                  <c:v>0.075</c:v>
                </c:pt>
                <c:pt idx="1">
                  <c:v>0.102</c:v>
                </c:pt>
                <c:pt idx="2">
                  <c:v>0.034</c:v>
                </c:pt>
                <c:pt idx="3">
                  <c:v>0.047</c:v>
                </c:pt>
                <c:pt idx="4">
                  <c:v>0.049</c:v>
                </c:pt>
                <c:pt idx="5">
                  <c:v>0.115</c:v>
                </c:pt>
                <c:pt idx="6">
                  <c:v>0.09</c:v>
                </c:pt>
                <c:pt idx="7">
                  <c:v>0.077</c:v>
                </c:pt>
                <c:pt idx="8">
                  <c:v>0.05</c:v>
                </c:pt>
                <c:pt idx="9">
                  <c:v>0.13</c:v>
                </c:pt>
                <c:pt idx="10">
                  <c:v>0.076</c:v>
                </c:pt>
                <c:pt idx="11">
                  <c:v>0.108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57086093"/>
        <c:axId val="739174538"/>
      </c:barChart>
      <c:catAx>
        <c:axId val="85708609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9174538"/>
        <c:crosses val="autoZero"/>
        <c:auto val="1"/>
        <c:lblAlgn val="ctr"/>
        <c:lblOffset val="100"/>
        <c:noMultiLvlLbl val="0"/>
      </c:catAx>
      <c:valAx>
        <c:axId val="73917453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57086093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3"/>
          <c:order val="0"/>
          <c:tx>
            <c:strRef>
              <c:f>confusion_matrix.csv!$A$5</c:f>
              <c:strCache>
                <c:ptCount val="1"/>
                <c:pt idx="0">
                  <c:v>TN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confusion_matrix.csv!$B$5:$M$5</c:f>
              <c:numCache>
                <c:formatCode>General</c:formatCode>
                <c:ptCount val="12"/>
                <c:pt idx="0">
                  <c:v>0.763</c:v>
                </c:pt>
                <c:pt idx="1">
                  <c:v>0.683</c:v>
                </c:pt>
                <c:pt idx="2">
                  <c:v>0.883</c:v>
                </c:pt>
                <c:pt idx="3">
                  <c:v>0.836</c:v>
                </c:pt>
                <c:pt idx="4">
                  <c:v>0.806</c:v>
                </c:pt>
                <c:pt idx="5">
                  <c:v>0.648</c:v>
                </c:pt>
                <c:pt idx="6">
                  <c:v>0.773</c:v>
                </c:pt>
                <c:pt idx="7">
                  <c:v>0.739</c:v>
                </c:pt>
                <c:pt idx="8">
                  <c:v>0.817</c:v>
                </c:pt>
                <c:pt idx="9">
                  <c:v>0.348</c:v>
                </c:pt>
                <c:pt idx="10">
                  <c:v>0.715</c:v>
                </c:pt>
                <c:pt idx="11">
                  <c:v>0.636</c:v>
                </c:pt>
              </c:numCache>
            </c:numRef>
          </c:val>
        </c:ser>
        <c:ser>
          <c:idx val="0"/>
          <c:order val="1"/>
          <c:tx>
            <c:strRef>
              <c:f>confusion_matrix.csv!$A$2</c:f>
              <c:strCache>
                <c:ptCount val="1"/>
                <c:pt idx="0">
                  <c:v>TP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confusion_matrix.csv!$B$2:$M$2</c:f>
              <c:numCache>
                <c:formatCode>General</c:formatCode>
                <c:ptCount val="12"/>
                <c:pt idx="0">
                  <c:v>0.031</c:v>
                </c:pt>
                <c:pt idx="1">
                  <c:v>0.109</c:v>
                </c:pt>
                <c:pt idx="2">
                  <c:v>0.019</c:v>
                </c:pt>
                <c:pt idx="3">
                  <c:v>0.02</c:v>
                </c:pt>
                <c:pt idx="4">
                  <c:v>0.059</c:v>
                </c:pt>
                <c:pt idx="5">
                  <c:v>0.071</c:v>
                </c:pt>
                <c:pt idx="6">
                  <c:v>0.029</c:v>
                </c:pt>
                <c:pt idx="7">
                  <c:v>0.052</c:v>
                </c:pt>
                <c:pt idx="8">
                  <c:v>0.019</c:v>
                </c:pt>
                <c:pt idx="9">
                  <c:v>0.366</c:v>
                </c:pt>
                <c:pt idx="10">
                  <c:v>0.12</c:v>
                </c:pt>
                <c:pt idx="11">
                  <c:v>0.105</c:v>
                </c:pt>
              </c:numCache>
            </c:numRef>
          </c:val>
        </c:ser>
        <c:ser>
          <c:idx val="2"/>
          <c:order val="2"/>
          <c:tx>
            <c:strRef>
              <c:f>confusion_matrix.csv!$A$4</c:f>
              <c:strCache>
                <c:ptCount val="1"/>
                <c:pt idx="0">
                  <c:v>FN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confusion_matrix.csv!$B$4:$M$4</c:f>
              <c:numCache>
                <c:formatCode>General</c:formatCode>
                <c:ptCount val="12"/>
                <c:pt idx="0">
                  <c:v>0.11</c:v>
                </c:pt>
                <c:pt idx="1">
                  <c:v>0.102</c:v>
                </c:pt>
                <c:pt idx="2">
                  <c:v>0.049</c:v>
                </c:pt>
                <c:pt idx="3">
                  <c:v>0.073</c:v>
                </c:pt>
                <c:pt idx="4">
                  <c:v>0.077</c:v>
                </c:pt>
                <c:pt idx="5">
                  <c:v>0.153</c:v>
                </c:pt>
                <c:pt idx="6">
                  <c:v>0.099</c:v>
                </c:pt>
                <c:pt idx="7">
                  <c:v>0.12</c:v>
                </c:pt>
                <c:pt idx="8">
                  <c:v>0.086</c:v>
                </c:pt>
                <c:pt idx="9">
                  <c:v>0.138</c:v>
                </c:pt>
                <c:pt idx="10">
                  <c:v>0.083</c:v>
                </c:pt>
                <c:pt idx="11">
                  <c:v>0.13</c:v>
                </c:pt>
              </c:numCache>
            </c:numRef>
          </c:val>
        </c:ser>
        <c:ser>
          <c:idx val="1"/>
          <c:order val="3"/>
          <c:tx>
            <c:strRef>
              <c:f>confusion_matrix.csv!$A$3</c:f>
              <c:strCache>
                <c:ptCount val="1"/>
                <c:pt idx="0">
                  <c:v>FP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confusion_matrix.csv!$B$1:$M$1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confusion_matrix.csv!$B$3:$M$3</c:f>
              <c:numCache>
                <c:formatCode>General</c:formatCode>
                <c:ptCount val="12"/>
                <c:pt idx="0">
                  <c:v>0.097</c:v>
                </c:pt>
                <c:pt idx="1">
                  <c:v>0.107</c:v>
                </c:pt>
                <c:pt idx="2">
                  <c:v>0.049</c:v>
                </c:pt>
                <c:pt idx="3">
                  <c:v>0.072</c:v>
                </c:pt>
                <c:pt idx="4">
                  <c:v>0.058</c:v>
                </c:pt>
                <c:pt idx="5">
                  <c:v>0.129</c:v>
                </c:pt>
                <c:pt idx="6">
                  <c:v>0.099</c:v>
                </c:pt>
                <c:pt idx="7">
                  <c:v>0.089</c:v>
                </c:pt>
                <c:pt idx="8">
                  <c:v>0.078</c:v>
                </c:pt>
                <c:pt idx="9">
                  <c:v>0.148</c:v>
                </c:pt>
                <c:pt idx="10">
                  <c:v>0.082</c:v>
                </c:pt>
                <c:pt idx="11">
                  <c:v>0.129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6236099"/>
        <c:axId val="154000013"/>
      </c:barChart>
      <c:catAx>
        <c:axId val="7062360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pPr>
          </a:p>
        </c:txPr>
        <c:crossAx val="154000013"/>
        <c:crosses val="autoZero"/>
        <c:auto val="1"/>
        <c:lblAlgn val="ctr"/>
        <c:lblOffset val="100"/>
        <c:noMultiLvlLbl val="0"/>
      </c:catAx>
      <c:valAx>
        <c:axId val="15400001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ysClr val="windowText" lastClr="000000">
                  <a:lumMod val="15000"/>
                  <a:lumOff val="85000"/>
                </a:sys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pPr>
          </a:p>
        </c:txPr>
        <c:crossAx val="70623609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 charset="0"/>
                <a:ea typeface="宋体" panose="02010600030101010101" pitchFamily="2" charset="-122"/>
                <a:cs typeface="+mn-ea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20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charset="0"/>
              <a:ea typeface="宋体" panose="02010600030101010101" pitchFamily="2" charset="-122"/>
              <a:cs typeface="+mn-ea"/>
            </a:defRPr>
          </a:pPr>
        </a:p>
      </c:txPr>
    </c:legend>
    <c:plotVisOnly val="1"/>
    <c:dispBlanksAs val="gap"/>
    <c:showDLblsOverMax val="0"/>
  </c:chart>
  <c:spPr>
    <a:solidFill>
      <a:sysClr val="window" lastClr="FFFFFF"/>
    </a:solidFill>
    <a:ln w="9525" cap="flat" cmpd="sng" algn="ctr">
      <a:solidFill>
        <a:sysClr val="windowText" lastClr="000000">
          <a:lumMod val="15000"/>
          <a:lumOff val="85000"/>
        </a:sys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/>
              <a:t>ViT Small</a:t>
            </a:r>
            <a:endParaRPr lang="en-US" altLang="zh-CN" sz="20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bar.csv!$B$8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bar.csv!$C$8:$N$8</c:f>
              <c:numCache>
                <c:formatCode>General</c:formatCode>
                <c:ptCount val="12"/>
                <c:pt idx="0">
                  <c:v>0.00051990297</c:v>
                </c:pt>
                <c:pt idx="1">
                  <c:v>0.0033579343</c:v>
                </c:pt>
                <c:pt idx="2" c:formatCode="0.00E+00">
                  <c:v>6.8002246e-6</c:v>
                </c:pt>
                <c:pt idx="3" c:formatCode="0.00E+00">
                  <c:v>5.3978078e-5</c:v>
                </c:pt>
                <c:pt idx="4">
                  <c:v>0.0019191371</c:v>
                </c:pt>
                <c:pt idx="5">
                  <c:v>0.00019367835</c:v>
                </c:pt>
                <c:pt idx="6">
                  <c:v>0.0024246108</c:v>
                </c:pt>
                <c:pt idx="7">
                  <c:v>0.00014983384</c:v>
                </c:pt>
                <c:pt idx="8">
                  <c:v>0.00014762055</c:v>
                </c:pt>
                <c:pt idx="9">
                  <c:v>0.018338066</c:v>
                </c:pt>
                <c:pt idx="10" c:formatCode="0.00E+00">
                  <c:v>2.863544e-7</c:v>
                </c:pt>
                <c:pt idx="11">
                  <c:v>0.7652077</c:v>
                </c:pt>
              </c:numCache>
            </c:numRef>
          </c:val>
        </c:ser>
        <c:ser>
          <c:idx val="1"/>
          <c:order val="1"/>
          <c:tx>
            <c:strRef>
              <c:f>bar.csv!$B$9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bar.csv!$C$9:$N$9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2407586"/>
        <c:axId val="34369647"/>
      </c:barChart>
      <c:catAx>
        <c:axId val="93240758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34369647"/>
        <c:crosses val="autoZero"/>
        <c:auto val="1"/>
        <c:lblAlgn val="ctr"/>
        <c:lblOffset val="100"/>
        <c:noMultiLvlLbl val="0"/>
      </c:catAx>
      <c:valAx>
        <c:axId val="343696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932407586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ViT 3D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bar.csv!$B$8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bar.csv!$C$8:$N$8</c:f>
              <c:numCache>
                <c:formatCode>General</c:formatCode>
                <c:ptCount val="12"/>
                <c:pt idx="0">
                  <c:v>0.003340393</c:v>
                </c:pt>
                <c:pt idx="1">
                  <c:v>0.9999763</c:v>
                </c:pt>
                <c:pt idx="2">
                  <c:v>0.0032632095</c:v>
                </c:pt>
                <c:pt idx="3">
                  <c:v>0.009217149</c:v>
                </c:pt>
                <c:pt idx="4">
                  <c:v>0.0012952855</c:v>
                </c:pt>
                <c:pt idx="5">
                  <c:v>0.002062662</c:v>
                </c:pt>
                <c:pt idx="6">
                  <c:v>0.015670495</c:v>
                </c:pt>
                <c:pt idx="7">
                  <c:v>0.0011636303</c:v>
                </c:pt>
                <c:pt idx="8">
                  <c:v>0.00873092</c:v>
                </c:pt>
                <c:pt idx="9">
                  <c:v>0.000978159</c:v>
                </c:pt>
                <c:pt idx="10">
                  <c:v>0.004576155</c:v>
                </c:pt>
                <c:pt idx="11">
                  <c:v>0.016704218</c:v>
                </c:pt>
              </c:numCache>
            </c:numRef>
          </c:val>
        </c:ser>
        <c:ser>
          <c:idx val="1"/>
          <c:order val="1"/>
          <c:tx>
            <c:strRef>
              <c:f>bar.csv!$B$9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bar.csv!$C$9:$N$9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2393238"/>
        <c:axId val="287363528"/>
      </c:barChart>
      <c:catAx>
        <c:axId val="90239323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287363528"/>
        <c:crosses val="autoZero"/>
        <c:auto val="1"/>
        <c:lblAlgn val="ctr"/>
        <c:lblOffset val="100"/>
        <c:noMultiLvlLbl val="0"/>
      </c:catAx>
      <c:valAx>
        <c:axId val="28736352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90239323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ResNet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[bar.xlsx]Sheet1!$B$8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[bar.xlsx]Sheet1!$C$1:$N$1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[bar.xlsx]Sheet1!$C$8:$N$8</c:f>
              <c:numCache>
                <c:formatCode>General</c:formatCode>
                <c:ptCount val="12"/>
                <c:pt idx="0">
                  <c:v>0.092689164</c:v>
                </c:pt>
                <c:pt idx="1">
                  <c:v>0.99902034</c:v>
                </c:pt>
                <c:pt idx="2" c:formatCode="0.00E+00">
                  <c:v>1.3909982e-5</c:v>
                </c:pt>
                <c:pt idx="3">
                  <c:v>0.00066329195</c:v>
                </c:pt>
                <c:pt idx="4" c:formatCode="0.00E+00">
                  <c:v>2.1466618e-5</c:v>
                </c:pt>
                <c:pt idx="5">
                  <c:v>0.0024996877</c:v>
                </c:pt>
                <c:pt idx="6">
                  <c:v>0.0006192789</c:v>
                </c:pt>
                <c:pt idx="7" c:formatCode="0.00E+00">
                  <c:v>5.5408327e-6</c:v>
                </c:pt>
                <c:pt idx="8">
                  <c:v>0.108199425</c:v>
                </c:pt>
                <c:pt idx="9">
                  <c:v>0.0019857972</c:v>
                </c:pt>
                <c:pt idx="10" c:formatCode="0.00E+00">
                  <c:v>3.699758e-6</c:v>
                </c:pt>
                <c:pt idx="11">
                  <c:v>0.35830972</c:v>
                </c:pt>
              </c:numCache>
            </c:numRef>
          </c:val>
        </c:ser>
        <c:ser>
          <c:idx val="1"/>
          <c:order val="1"/>
          <c:tx>
            <c:strRef>
              <c:f>[bar.xlsx]Sheet1!$B$9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[bar.xlsx]Sheet1!$C$1:$N$1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[bar.xlsx]Sheet1!$C$9:$N$9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7768934"/>
        <c:axId val="226495108"/>
      </c:barChart>
      <c:catAx>
        <c:axId val="26776893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226495108"/>
        <c:crosses val="autoZero"/>
        <c:auto val="1"/>
        <c:lblAlgn val="ctr"/>
        <c:lblOffset val="100"/>
        <c:noMultiLvlLbl val="0"/>
      </c:catAx>
      <c:valAx>
        <c:axId val="2264951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26776893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/>
              <a:t>ViT Small</a:t>
            </a:r>
            <a:endParaRPr lang="en-US" altLang="zh-CN" sz="20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5285139447759"/>
          <c:y val="0.203751233958539"/>
          <c:w val="0.834188982933259"/>
          <c:h val="0.2359328726554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bar.csv!$B$2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bar.csv!$C$2:$N$2</c:f>
              <c:numCache>
                <c:formatCode>General</c:formatCode>
                <c:ptCount val="12"/>
                <c:pt idx="0">
                  <c:v>0</c:v>
                </c:pt>
                <c:pt idx="1">
                  <c:v>0.00396</c:v>
                </c:pt>
                <c:pt idx="2">
                  <c:v>3e-5</c:v>
                </c:pt>
                <c:pt idx="3">
                  <c:v>0.00361</c:v>
                </c:pt>
                <c:pt idx="4">
                  <c:v>0.00041</c:v>
                </c:pt>
                <c:pt idx="5">
                  <c:v>0.00056</c:v>
                </c:pt>
                <c:pt idx="6">
                  <c:v>1e-5</c:v>
                </c:pt>
                <c:pt idx="7">
                  <c:v>1e-5</c:v>
                </c:pt>
                <c:pt idx="8">
                  <c:v>0</c:v>
                </c:pt>
                <c:pt idx="9">
                  <c:v>0.99999</c:v>
                </c:pt>
                <c:pt idx="10">
                  <c:v>0.99973</c:v>
                </c:pt>
                <c:pt idx="11">
                  <c:v>0.00056</c:v>
                </c:pt>
              </c:numCache>
            </c:numRef>
          </c:val>
        </c:ser>
        <c:ser>
          <c:idx val="1"/>
          <c:order val="1"/>
          <c:tx>
            <c:strRef>
              <c:f>bar.csv!$B$3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bar.csv!$C$3:$N$3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8809860"/>
        <c:axId val="294796183"/>
      </c:barChart>
      <c:catAx>
        <c:axId val="8088098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294796183"/>
        <c:crosses val="autoZero"/>
        <c:auto val="1"/>
        <c:lblAlgn val="ctr"/>
        <c:lblOffset val="100"/>
        <c:noMultiLvlLbl val="0"/>
      </c:catAx>
      <c:valAx>
        <c:axId val="29479618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808809860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/>
              <a:t>ViT 3D</a:t>
            </a:r>
            <a:endParaRPr lang="en-US" altLang="zh-CN" sz="20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bar.csv!$B$2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bar.csv!$C$2:$N$2</c:f>
              <c:numCache>
                <c:formatCode>General</c:formatCode>
                <c:ptCount val="12"/>
                <c:pt idx="0">
                  <c:v>0.00073</c:v>
                </c:pt>
                <c:pt idx="1">
                  <c:v>0.1452</c:v>
                </c:pt>
                <c:pt idx="2">
                  <c:v>0.05669</c:v>
                </c:pt>
                <c:pt idx="3">
                  <c:v>0.00083</c:v>
                </c:pt>
                <c:pt idx="4">
                  <c:v>0.15551</c:v>
                </c:pt>
                <c:pt idx="5">
                  <c:v>2e-5</c:v>
                </c:pt>
                <c:pt idx="6">
                  <c:v>0.10934</c:v>
                </c:pt>
                <c:pt idx="7">
                  <c:v>0.00804</c:v>
                </c:pt>
                <c:pt idx="8">
                  <c:v>0.00541</c:v>
                </c:pt>
                <c:pt idx="9">
                  <c:v>0.98826</c:v>
                </c:pt>
                <c:pt idx="10">
                  <c:v>0.00575</c:v>
                </c:pt>
                <c:pt idx="11">
                  <c:v>0.00955</c:v>
                </c:pt>
              </c:numCache>
            </c:numRef>
          </c:val>
        </c:ser>
        <c:ser>
          <c:idx val="1"/>
          <c:order val="1"/>
          <c:tx>
            <c:strRef>
              <c:f>bar.csv!$B$3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bar.csv!$C$1:$N$1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bar.csv!$C$3:$N$3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194191"/>
        <c:axId val="719760034"/>
      </c:barChart>
      <c:catAx>
        <c:axId val="7241941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719760034"/>
        <c:crosses val="autoZero"/>
        <c:auto val="1"/>
        <c:lblAlgn val="ctr"/>
        <c:lblOffset val="100"/>
        <c:noMultiLvlLbl val="0"/>
      </c:catAx>
      <c:valAx>
        <c:axId val="71976003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724194191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ResNet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[bar.xlsx]Sheet1!$B$2</c:f>
              <c:strCache>
                <c:ptCount val="1"/>
                <c:pt idx="0">
                  <c:v>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[bar.xlsx]Sheet1!$C$1:$N$1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[bar.xlsx]Sheet1!$C$2:$N$2</c:f>
              <c:numCache>
                <c:formatCode>General</c:formatCode>
                <c:ptCount val="12"/>
                <c:pt idx="0">
                  <c:v>0.007001885</c:v>
                </c:pt>
                <c:pt idx="1">
                  <c:v>0.99998677</c:v>
                </c:pt>
                <c:pt idx="2" c:formatCode="0.00E+00">
                  <c:v>1.4506327e-5</c:v>
                </c:pt>
                <c:pt idx="3">
                  <c:v>0.0002843948</c:v>
                </c:pt>
                <c:pt idx="4">
                  <c:v>0.0062257224</c:v>
                </c:pt>
                <c:pt idx="5">
                  <c:v>0.013106226</c:v>
                </c:pt>
                <c:pt idx="6">
                  <c:v>0.00014217716</c:v>
                </c:pt>
                <c:pt idx="7">
                  <c:v>0.001125564</c:v>
                </c:pt>
                <c:pt idx="8">
                  <c:v>0.0003705155</c:v>
                </c:pt>
                <c:pt idx="9">
                  <c:v>0.012577752</c:v>
                </c:pt>
                <c:pt idx="10">
                  <c:v>0.00030980783</c:v>
                </c:pt>
                <c:pt idx="11">
                  <c:v>0.00017612554</c:v>
                </c:pt>
              </c:numCache>
            </c:numRef>
          </c:val>
        </c:ser>
        <c:ser>
          <c:idx val="1"/>
          <c:order val="1"/>
          <c:tx>
            <c:strRef>
              <c:f>[bar.xlsx]Sheet1!$B$3</c:f>
              <c:strCache>
                <c:ptCount val="1"/>
                <c:pt idx="0">
                  <c:v>label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[bar.xlsx]Sheet1!$C$1:$N$1</c:f>
              <c:strCache>
                <c:ptCount val="12"/>
                <c:pt idx="0">
                  <c:v>accessory</c:v>
                </c:pt>
                <c:pt idx="1">
                  <c:v>animal</c:v>
                </c:pt>
                <c:pt idx="2">
                  <c:v>appliance</c:v>
                </c:pt>
                <c:pt idx="3">
                  <c:v>electronic</c:v>
                </c:pt>
                <c:pt idx="4">
                  <c:v>food</c:v>
                </c:pt>
                <c:pt idx="5">
                  <c:v>furniture</c:v>
                </c:pt>
                <c:pt idx="6">
                  <c:v>indoor</c:v>
                </c:pt>
                <c:pt idx="7">
                  <c:v>kitchen</c:v>
                </c:pt>
                <c:pt idx="8">
                  <c:v>outdoor</c:v>
                </c:pt>
                <c:pt idx="9">
                  <c:v>person</c:v>
                </c:pt>
                <c:pt idx="10">
                  <c:v>sports</c:v>
                </c:pt>
                <c:pt idx="11">
                  <c:v>vehicle</c:v>
                </c:pt>
              </c:strCache>
            </c:strRef>
          </c:cat>
          <c:val>
            <c:numRef>
              <c:f>[bar.xlsx]Sheet1!$C$3:$N$3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8999418"/>
        <c:axId val="965827154"/>
      </c:barChart>
      <c:catAx>
        <c:axId val="86899941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965827154"/>
        <c:crosses val="autoZero"/>
        <c:auto val="1"/>
        <c:lblAlgn val="ctr"/>
        <c:lblOffset val="100"/>
        <c:noMultiLvlLbl val="0"/>
      </c:catAx>
      <c:valAx>
        <c:axId val="96582715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86899941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0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00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900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75000"/>
          <a:lumOff val="25000"/>
        </a:sysClr>
      </a:solidFill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0"/>
            <a:lumOff val="50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C9065-371E-4399-97F1-5F6342FCB8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770B3-22AF-4CA6-8759-D084A3CEA6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770B3-22AF-4CA6-8759-D084A3CEA6B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solidFill>
                  <a:srgbClr val="000000"/>
                </a:solidFill>
              </a:rPr>
              <a:t>更精细，使用部分</a:t>
            </a:r>
            <a:r>
              <a:rPr lang="zh-CN" altLang="en-US" b="0" dirty="0">
                <a:solidFill>
                  <a:srgbClr val="000000"/>
                </a:solidFill>
              </a:rPr>
              <a:t>脑区训练</a:t>
            </a:r>
            <a:endParaRPr lang="zh-CN" altLang="en-US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solidFill>
                  <a:srgbClr val="000000"/>
                </a:solidFill>
              </a:rPr>
              <a:t>更精细，使用部分</a:t>
            </a:r>
            <a:r>
              <a:rPr lang="zh-CN" altLang="en-US" b="0" dirty="0">
                <a:solidFill>
                  <a:srgbClr val="000000"/>
                </a:solidFill>
              </a:rPr>
              <a:t>脑区训练</a:t>
            </a:r>
            <a:endParaRPr lang="zh-CN" altLang="en-US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>
                <a:solidFill>
                  <a:srgbClr val="000000"/>
                </a:solidFill>
              </a:rPr>
              <a:t>更精细，使用部分</a:t>
            </a:r>
            <a:r>
              <a:rPr lang="zh-CN" altLang="en-US" b="0" dirty="0">
                <a:solidFill>
                  <a:srgbClr val="000000"/>
                </a:solidFill>
              </a:rPr>
              <a:t>脑区训练</a:t>
            </a:r>
            <a:endParaRPr lang="zh-CN" altLang="en-US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3770B3-22AF-4CA6-8759-D084A3CE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39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93194" name="Picture 10" descr="line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15979"/>
            <a:ext cx="9144000" cy="82864"/>
          </a:xfrm>
          <a:prstGeom prst="rect">
            <a:avLst/>
          </a:prstGeom>
          <a:noFill/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91338" y="274652"/>
            <a:ext cx="2144712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1" y="274652"/>
            <a:ext cx="6281738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5788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6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5788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648200" y="1600206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5788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648200" y="3938602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39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93191" name="Picture 7" descr="二校门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CF7"/>
              </a:clrFrom>
              <a:clrTo>
                <a:srgbClr val="FFFCF7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1" y="4044950"/>
            <a:ext cx="2349500" cy="2813050"/>
          </a:xfrm>
          <a:prstGeom prst="rect">
            <a:avLst/>
          </a:prstGeom>
          <a:noFill/>
        </p:spPr>
      </p:pic>
      <p:pic>
        <p:nvPicPr>
          <p:cNvPr id="93192" name="Picture 8" descr="礼堂6"/>
          <p:cNvPicPr>
            <a:picLocks noChangeAspect="1" noChangeArrowheads="1"/>
          </p:cNvPicPr>
          <p:nvPr/>
        </p:nvPicPr>
        <p:blipFill>
          <a:blip r:embed="rId3" cstate="print">
            <a:lum bright="36000" contrast="-24000"/>
          </a:blip>
          <a:srcRect/>
          <a:stretch>
            <a:fillRect/>
          </a:stretch>
        </p:blipFill>
        <p:spPr bwMode="auto">
          <a:xfrm>
            <a:off x="4216401" y="5372100"/>
            <a:ext cx="4927600" cy="1485900"/>
          </a:xfrm>
          <a:prstGeom prst="rect">
            <a:avLst/>
          </a:prstGeom>
          <a:noFill/>
        </p:spPr>
      </p:pic>
      <p:pic>
        <p:nvPicPr>
          <p:cNvPr id="93193" name="Picture 9" descr="大页眉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45" y="127001"/>
            <a:ext cx="1008325" cy="413091"/>
          </a:xfrm>
          <a:prstGeom prst="rect">
            <a:avLst/>
          </a:prstGeom>
          <a:noFill/>
        </p:spPr>
      </p:pic>
      <p:pic>
        <p:nvPicPr>
          <p:cNvPr id="93194" name="Picture 10" descr="line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615979"/>
            <a:ext cx="9144000" cy="82864"/>
          </a:xfrm>
          <a:prstGeom prst="rect">
            <a:avLst/>
          </a:prstGeom>
          <a:noFill/>
        </p:spPr>
      </p:pic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32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5032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575050" y="27306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91338" y="274652"/>
            <a:ext cx="2144712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1" y="274652"/>
            <a:ext cx="6281738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5788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6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5788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648200" y="1600206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5788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648200" y="3938602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32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5032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575050" y="27306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image" Target="../media/image4.png"/><Relationship Id="rId16" Type="http://schemas.openxmlformats.org/officeDocument/2006/relationships/image" Target="../media/image3.jpeg"/><Relationship Id="rId15" Type="http://schemas.openxmlformats.org/officeDocument/2006/relationships/image" Target="../media/image2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18" Type="http://schemas.openxmlformats.org/officeDocument/2006/relationships/image" Target="../media/image1.png"/><Relationship Id="rId17" Type="http://schemas.openxmlformats.org/officeDocument/2006/relationships/image" Target="../media/image4.png"/><Relationship Id="rId16" Type="http://schemas.openxmlformats.org/officeDocument/2006/relationships/image" Target="../media/image3.jpeg"/><Relationship Id="rId15" Type="http://schemas.openxmlformats.org/officeDocument/2006/relationships/image" Target="../media/image2.jpeg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57885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50"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50"/>
            </a:lvl1pPr>
          </a:lstStyle>
          <a:p>
            <a:endParaRPr lang="zh-CN" altLang="en-US"/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50"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87047" name="Picture 7" descr="二校门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CF7"/>
              </a:clrFrom>
              <a:clrTo>
                <a:srgbClr val="FFFCF7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1" y="4044950"/>
            <a:ext cx="2349500" cy="2813050"/>
          </a:xfrm>
          <a:prstGeom prst="rect">
            <a:avLst/>
          </a:prstGeom>
          <a:noFill/>
        </p:spPr>
      </p:pic>
      <p:pic>
        <p:nvPicPr>
          <p:cNvPr id="87048" name="Picture 8" descr="礼堂6"/>
          <p:cNvPicPr>
            <a:picLocks noChangeAspect="1" noChangeArrowheads="1"/>
          </p:cNvPicPr>
          <p:nvPr/>
        </p:nvPicPr>
        <p:blipFill>
          <a:blip r:embed="rId16" cstate="print">
            <a:lum bright="24000"/>
          </a:blip>
          <a:srcRect/>
          <a:stretch>
            <a:fillRect/>
          </a:stretch>
        </p:blipFill>
        <p:spPr bwMode="auto">
          <a:xfrm>
            <a:off x="4216401" y="5372100"/>
            <a:ext cx="4927600" cy="1485900"/>
          </a:xfrm>
          <a:prstGeom prst="rect">
            <a:avLst/>
          </a:prstGeom>
          <a:noFill/>
        </p:spPr>
      </p:pic>
      <p:pic>
        <p:nvPicPr>
          <p:cNvPr id="87049" name="Picture 9" descr="大页眉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445" y="127001"/>
            <a:ext cx="1836737" cy="752475"/>
          </a:xfrm>
          <a:prstGeom prst="rect">
            <a:avLst/>
          </a:prstGeom>
          <a:noFill/>
        </p:spPr>
      </p:pic>
      <p:pic>
        <p:nvPicPr>
          <p:cNvPr id="87050" name="Picture 10" descr="line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1371614"/>
            <a:ext cx="9144000" cy="25717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257175" indent="-257175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57885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50"/>
            </a:lvl1pPr>
          </a:lstStyle>
          <a:p>
            <a:fld id="{F1DB6E60-BDFC-4428-8C01-403413BAA2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50"/>
            </a:lvl1pPr>
          </a:lstStyle>
          <a:p>
            <a:endParaRPr lang="zh-CN" altLang="en-US"/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50"/>
            </a:lvl1pPr>
          </a:lstStyle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87047" name="Picture 7" descr="二校门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CF7"/>
              </a:clrFrom>
              <a:clrTo>
                <a:srgbClr val="FFFCF7">
                  <a:alpha val="0"/>
                </a:srgbClr>
              </a:clrTo>
            </a:clrChange>
            <a:lum bright="18000"/>
          </a:blip>
          <a:srcRect/>
          <a:stretch>
            <a:fillRect/>
          </a:stretch>
        </p:blipFill>
        <p:spPr bwMode="auto">
          <a:xfrm>
            <a:off x="1" y="4044950"/>
            <a:ext cx="2349500" cy="2813050"/>
          </a:xfrm>
          <a:prstGeom prst="rect">
            <a:avLst/>
          </a:prstGeom>
          <a:noFill/>
        </p:spPr>
      </p:pic>
      <p:pic>
        <p:nvPicPr>
          <p:cNvPr id="87048" name="Picture 8" descr="礼堂6"/>
          <p:cNvPicPr>
            <a:picLocks noChangeAspect="1" noChangeArrowheads="1"/>
          </p:cNvPicPr>
          <p:nvPr/>
        </p:nvPicPr>
        <p:blipFill>
          <a:blip r:embed="rId16" cstate="print">
            <a:lum bright="24000"/>
          </a:blip>
          <a:srcRect/>
          <a:stretch>
            <a:fillRect/>
          </a:stretch>
        </p:blipFill>
        <p:spPr bwMode="auto">
          <a:xfrm>
            <a:off x="4216401" y="5372100"/>
            <a:ext cx="4927600" cy="1485900"/>
          </a:xfrm>
          <a:prstGeom prst="rect">
            <a:avLst/>
          </a:prstGeom>
          <a:noFill/>
        </p:spPr>
      </p:pic>
      <p:pic>
        <p:nvPicPr>
          <p:cNvPr id="87049" name="Picture 9" descr="大页眉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445" y="127001"/>
            <a:ext cx="1836737" cy="752475"/>
          </a:xfrm>
          <a:prstGeom prst="rect">
            <a:avLst/>
          </a:prstGeom>
          <a:noFill/>
        </p:spPr>
      </p:pic>
      <p:pic>
        <p:nvPicPr>
          <p:cNvPr id="87050" name="Picture 10" descr="line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1371614"/>
            <a:ext cx="9144000" cy="25717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257175" indent="-257175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.jpeg"/><Relationship Id="rId7" Type="http://schemas.openxmlformats.org/officeDocument/2006/relationships/image" Target="../media/image17.png"/><Relationship Id="rId6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4" Type="http://schemas.openxmlformats.org/officeDocument/2006/relationships/notesSlide" Target="../notesSlides/notesSlide15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7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image" Target="../media/image17.png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tags" Target="../tags/tag37.xml"/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chart" Target="../charts/chart10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.jpeg"/><Relationship Id="rId7" Type="http://schemas.openxmlformats.org/officeDocument/2006/relationships/image" Target="../media/image36.jpeg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6550" y="2041525"/>
            <a:ext cx="8471535" cy="1539240"/>
          </a:xfrm>
        </p:spPr>
        <p:txBody>
          <a:bodyPr/>
          <a:lstStyle/>
          <a:p>
            <a:pPr algn="ctr"/>
            <a:r>
              <a:rPr lang="zh-CN" altLang="en-US" sz="3600" dirty="0"/>
              <a:t>基于</a:t>
            </a:r>
            <a:r>
              <a:rPr lang="en-US" altLang="zh-CN" sz="3600" dirty="0"/>
              <a:t>Transformer</a:t>
            </a:r>
            <a:r>
              <a:rPr lang="zh-CN" altLang="en-US" sz="3600" dirty="0"/>
              <a:t>的视觉认知脑成像解析</a:t>
            </a:r>
            <a:br>
              <a:rPr lang="zh-CN" altLang="en-US" dirty="0"/>
            </a:br>
            <a:r>
              <a:rPr lang="zh-CN" altLang="en-US" sz="2800" dirty="0">
                <a:latin typeface="+mj-ea"/>
                <a:cs typeface="+mj-ea"/>
              </a:rPr>
              <a:t>大组会</a:t>
            </a:r>
            <a:r>
              <a:rPr lang="zh-CN" altLang="en-US" sz="2800" dirty="0">
                <a:latin typeface="+mj-ea"/>
                <a:cs typeface="+mj-ea"/>
              </a:rPr>
              <a:t>汇报</a:t>
            </a:r>
            <a:endParaRPr lang="zh-CN" altLang="en-US" sz="2800" dirty="0">
              <a:latin typeface="+mj-ea"/>
              <a:cs typeface="+mj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95725"/>
            <a:ext cx="6400800" cy="1752600"/>
          </a:xfrm>
        </p:spPr>
        <p:txBody>
          <a:bodyPr/>
          <a:lstStyle/>
          <a:p>
            <a:r>
              <a:rPr lang="zh-CN" altLang="en-US" dirty="0"/>
              <a:t>李思齐</a:t>
            </a:r>
            <a:endParaRPr lang="en-US" altLang="zh-CN" dirty="0"/>
          </a:p>
          <a:p>
            <a:r>
              <a:rPr lang="zh-CN" altLang="en-US" dirty="0"/>
              <a:t>指导老师 李亚利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2023.5.30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3. </a:t>
            </a:r>
            <a:r>
              <a:rPr lang="zh-CN" altLang="en-US" sz="2800" b="1" dirty="0">
                <a:solidFill>
                  <a:srgbClr val="7030A0"/>
                </a:solidFill>
              </a:rPr>
              <a:t>研究</a:t>
            </a:r>
            <a:r>
              <a:rPr lang="zh-CN" altLang="en-US" sz="2800" b="1" dirty="0">
                <a:solidFill>
                  <a:srgbClr val="7030A0"/>
                </a:solidFill>
              </a:rPr>
              <a:t>方案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 descr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800" y="862965"/>
            <a:ext cx="1466850" cy="1456690"/>
          </a:xfrm>
          <a:prstGeom prst="rect">
            <a:avLst/>
          </a:prstGeom>
        </p:spPr>
      </p:pic>
      <p:sp>
        <p:nvSpPr>
          <p:cNvPr id="13" name="左箭头 12"/>
          <p:cNvSpPr/>
          <p:nvPr/>
        </p:nvSpPr>
        <p:spPr>
          <a:xfrm>
            <a:off x="6473825" y="1454785"/>
            <a:ext cx="615315" cy="273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左箭头 14"/>
          <p:cNvSpPr/>
          <p:nvPr/>
        </p:nvSpPr>
        <p:spPr>
          <a:xfrm>
            <a:off x="2696210" y="1454785"/>
            <a:ext cx="615315" cy="273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WPS图片编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05" y="788035"/>
            <a:ext cx="3025140" cy="1927860"/>
          </a:xfrm>
          <a:prstGeom prst="rect">
            <a:avLst/>
          </a:prstGeom>
        </p:spPr>
      </p:pic>
      <p:graphicFrame>
        <p:nvGraphicFramePr>
          <p:cNvPr id="24" name="表格 23"/>
          <p:cNvGraphicFramePr/>
          <p:nvPr>
            <p:custDataLst>
              <p:tags r:id="rId3"/>
            </p:custDataLst>
          </p:nvPr>
        </p:nvGraphicFramePr>
        <p:xfrm>
          <a:off x="5527040" y="4741545"/>
          <a:ext cx="361696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240"/>
                <a:gridCol w="904240"/>
                <a:gridCol w="904240"/>
                <a:gridCol w="904240"/>
              </a:tblGrid>
              <a:tr h="944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0">
                          <a:solidFill>
                            <a:schemeClr val="tx1"/>
                          </a:solidFill>
                        </a:rPr>
                        <a:t>户外</a:t>
                      </a:r>
                      <a:r>
                        <a:rPr lang="en-US" altLang="zh-CN" sz="2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sz="2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88DB29">
                        <a:alpha val="6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0">
                          <a:solidFill>
                            <a:schemeClr val="tx1"/>
                          </a:solidFill>
                          <a:sym typeface="+mn-ea"/>
                        </a:rPr>
                        <a:t>食物</a:t>
                      </a:r>
                      <a:r>
                        <a:rPr lang="en-US" altLang="zh-CN" sz="2800" b="0">
                          <a:solidFill>
                            <a:schemeClr val="tx1"/>
                          </a:solidFill>
                          <a:sym typeface="+mn-ea"/>
                        </a:rPr>
                        <a:t>0</a:t>
                      </a:r>
                      <a:endParaRPr lang="en-US" altLang="zh-CN" sz="28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sym typeface="+mn-ea"/>
                      </a:endParaRPr>
                    </a:p>
                  </a:txBody>
                  <a:tcPr>
                    <a:solidFill>
                      <a:srgbClr val="88DB29">
                        <a:alpha val="6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0">
                          <a:solidFill>
                            <a:schemeClr val="tx1"/>
                          </a:solidFill>
                          <a:sym typeface="+mn-ea"/>
                        </a:rPr>
                        <a:t>运动</a:t>
                      </a:r>
                      <a:r>
                        <a:rPr lang="en-US" altLang="zh-CN" sz="2800" b="0">
                          <a:solidFill>
                            <a:schemeClr val="tx1"/>
                          </a:solidFill>
                          <a:sym typeface="+mn-ea"/>
                        </a:rPr>
                        <a:t>1</a:t>
                      </a:r>
                      <a:endParaRPr lang="en-US" altLang="zh-CN" sz="2800" b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sym typeface="+mn-ea"/>
                      </a:endParaRPr>
                    </a:p>
                  </a:txBody>
                  <a:tcPr>
                    <a:solidFill>
                      <a:srgbClr val="88DB29">
                        <a:alpha val="6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0">
                          <a:solidFill>
                            <a:schemeClr val="tx1"/>
                          </a:solidFill>
                          <a:sym typeface="+mn-ea"/>
                        </a:rPr>
                        <a:t>……</a:t>
                      </a:r>
                      <a:endParaRPr lang="zh-CN" altLang="en-US" sz="28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88DB29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左箭头 4"/>
          <p:cNvSpPr/>
          <p:nvPr/>
        </p:nvSpPr>
        <p:spPr>
          <a:xfrm rot="10800000">
            <a:off x="4111625" y="5078095"/>
            <a:ext cx="1102995" cy="273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7955915" y="2746375"/>
            <a:ext cx="15240" cy="156845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1651" t="16098" r="14989" b="52576"/>
          <a:stretch>
            <a:fillRect/>
          </a:stretch>
        </p:blipFill>
        <p:spPr>
          <a:xfrm>
            <a:off x="236220" y="883285"/>
            <a:ext cx="2338705" cy="1426845"/>
          </a:xfrm>
          <a:prstGeom prst="rect">
            <a:avLst/>
          </a:prstGeom>
        </p:spPr>
      </p:pic>
      <p:sp>
        <p:nvSpPr>
          <p:cNvPr id="2" name="左箭头 1"/>
          <p:cNvSpPr/>
          <p:nvPr/>
        </p:nvSpPr>
        <p:spPr>
          <a:xfrm rot="1740000">
            <a:off x="2239010" y="3286760"/>
            <a:ext cx="3859530" cy="273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29880"/>
          <a:stretch>
            <a:fillRect/>
          </a:stretch>
        </p:blipFill>
        <p:spPr>
          <a:xfrm>
            <a:off x="316865" y="3959225"/>
            <a:ext cx="3481070" cy="2508885"/>
          </a:xfrm>
          <a:prstGeom prst="rect">
            <a:avLst/>
          </a:prstGeom>
        </p:spPr>
      </p:pic>
      <p:sp>
        <p:nvSpPr>
          <p:cNvPr id="12" name="左箭头 11"/>
          <p:cNvSpPr/>
          <p:nvPr/>
        </p:nvSpPr>
        <p:spPr>
          <a:xfrm rot="16200000">
            <a:off x="900430" y="2983865"/>
            <a:ext cx="1236345" cy="273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brain_attn_85"/>
          <p:cNvPicPr>
            <a:picLocks noChangeAspect="1"/>
          </p:cNvPicPr>
          <p:nvPr/>
        </p:nvPicPr>
        <p:blipFill>
          <a:blip r:embed="rId8"/>
          <a:srcRect l="19217" t="9534" r="22114" b="3848"/>
          <a:stretch>
            <a:fillRect/>
          </a:stretch>
        </p:blipFill>
        <p:spPr>
          <a:xfrm>
            <a:off x="3394075" y="2762250"/>
            <a:ext cx="1549400" cy="1715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5" grpId="0" bldLvl="0" animBg="1"/>
      <p:bldP spid="2" grpId="0" bldLvl="0" animBg="1"/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141" y="689297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</a:rPr>
              <a:t>4.1 </a:t>
            </a:r>
            <a:r>
              <a:rPr lang="zh-CN" altLang="en-US" sz="2800" dirty="0">
                <a:solidFill>
                  <a:srgbClr val="7030A0"/>
                </a:solidFill>
              </a:rPr>
              <a:t>数据</a:t>
            </a:r>
            <a:r>
              <a:rPr lang="zh-CN" altLang="en-US" sz="2800" dirty="0">
                <a:solidFill>
                  <a:srgbClr val="7030A0"/>
                </a:solidFill>
              </a:rPr>
              <a:t>准备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955" y="1316990"/>
            <a:ext cx="890143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被试</a:t>
            </a:r>
            <a:r>
              <a:rPr lang="en-US" altLang="zh-CN" sz="2800" b="1"/>
              <a:t>1</a:t>
            </a:r>
            <a:r>
              <a:rPr lang="zh-CN" altLang="en-US" sz="2800"/>
              <a:t>：</a:t>
            </a:r>
            <a:r>
              <a:rPr lang="en-US" altLang="zh-CN" sz="2800"/>
              <a:t>fMRI</a:t>
            </a:r>
            <a:r>
              <a:rPr lang="zh-CN" altLang="en-US" sz="2800"/>
              <a:t>为</a:t>
            </a:r>
            <a:r>
              <a:rPr lang="en-US" altLang="zh-CN" sz="2800"/>
              <a:t>[27750, 83, 104, 81]</a:t>
            </a:r>
            <a:r>
              <a:rPr lang="zh-CN" altLang="en-US" sz="2800"/>
              <a:t>矩阵，主要使用</a:t>
            </a:r>
            <a:endParaRPr lang="zh-CN" altLang="en-US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ym typeface="+mn-ea"/>
              </a:rPr>
              <a:t>被试</a:t>
            </a:r>
            <a:r>
              <a:rPr lang="en-US" altLang="zh-CN" sz="2800">
                <a:sym typeface="+mn-ea"/>
              </a:rPr>
              <a:t>2</a:t>
            </a:r>
            <a:r>
              <a:rPr lang="zh-CN" altLang="en-US" sz="2800">
                <a:sym typeface="+mn-ea"/>
              </a:rPr>
              <a:t>：</a:t>
            </a:r>
            <a:r>
              <a:rPr lang="en-US" altLang="zh-CN" sz="2800">
                <a:sym typeface="+mn-ea"/>
              </a:rPr>
              <a:t>fMRI</a:t>
            </a:r>
            <a:r>
              <a:rPr lang="zh-CN" altLang="en-US" sz="2800">
                <a:sym typeface="+mn-ea"/>
              </a:rPr>
              <a:t>为</a:t>
            </a:r>
            <a:r>
              <a:rPr lang="en-US" altLang="zh-CN" sz="2800">
                <a:sym typeface="+mn-ea"/>
              </a:rPr>
              <a:t>[27750, 84, 106, 82]</a:t>
            </a:r>
            <a:r>
              <a:rPr lang="zh-CN" altLang="en-US" sz="2800">
                <a:sym typeface="+mn-ea"/>
              </a:rPr>
              <a:t>矩阵，裁为被试</a:t>
            </a:r>
            <a:r>
              <a:rPr lang="en-US" altLang="zh-CN" sz="2800">
                <a:sym typeface="+mn-ea"/>
              </a:rPr>
              <a:t>1</a:t>
            </a:r>
            <a:r>
              <a:rPr lang="zh-CN" altLang="en-US" sz="2800">
                <a:sym typeface="+mn-ea"/>
              </a:rPr>
              <a:t>同样大小，</a:t>
            </a:r>
            <a:r>
              <a:rPr lang="zh-CN" altLang="en-US" sz="2800">
                <a:sym typeface="+mn-ea"/>
              </a:rPr>
              <a:t>测试个体差异</a:t>
            </a:r>
            <a:endParaRPr lang="en-US" altLang="zh-CN" sz="28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ym typeface="+mn-ea"/>
              </a:rPr>
              <a:t>标签：</a:t>
            </a:r>
            <a:r>
              <a:rPr lang="zh-CN" altLang="en-US" sz="2800" b="1">
                <a:sym typeface="+mn-ea"/>
              </a:rPr>
              <a:t>大类</a:t>
            </a:r>
            <a:r>
              <a:rPr lang="zh-CN" altLang="en-US" sz="2800">
                <a:sym typeface="+mn-ea"/>
              </a:rPr>
              <a:t>为</a:t>
            </a:r>
            <a:r>
              <a:rPr lang="en-US" altLang="zh-CN" sz="2800">
                <a:sym typeface="+mn-ea"/>
              </a:rPr>
              <a:t>[27750,12]</a:t>
            </a:r>
            <a:r>
              <a:rPr lang="zh-CN" altLang="en-US" sz="2800">
                <a:sym typeface="+mn-ea"/>
              </a:rPr>
              <a:t>矩阵，小类为</a:t>
            </a:r>
            <a:r>
              <a:rPr lang="en-US" altLang="zh-CN" sz="2800">
                <a:sym typeface="+mn-ea"/>
              </a:rPr>
              <a:t>[27750,80]</a:t>
            </a:r>
            <a:r>
              <a:rPr lang="zh-CN" altLang="en-US" sz="2800">
                <a:sym typeface="+mn-ea"/>
              </a:rPr>
              <a:t>矩阵</a:t>
            </a:r>
            <a:endParaRPr lang="zh-CN" altLang="en-US" sz="280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28" r="828" b="1389"/>
          <a:stretch>
            <a:fillRect/>
          </a:stretch>
        </p:blipFill>
        <p:spPr>
          <a:xfrm>
            <a:off x="2080895" y="3234055"/>
            <a:ext cx="5201920" cy="3338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111" y="545787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</a:rPr>
              <a:t>4.2 </a:t>
            </a:r>
            <a:r>
              <a:rPr lang="zh-CN" altLang="en-US" sz="2800" dirty="0">
                <a:solidFill>
                  <a:srgbClr val="7030A0"/>
                </a:solidFill>
              </a:rPr>
              <a:t>分类精度</a:t>
            </a:r>
            <a:r>
              <a:rPr lang="en-US" altLang="zh-CN" sz="2800" dirty="0">
                <a:solidFill>
                  <a:srgbClr val="7030A0"/>
                </a:solidFill>
              </a:rPr>
              <a:t>(ResNet50)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0995" y="1283335"/>
            <a:ext cx="834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/>
              <a:t>ResNet50</a:t>
            </a:r>
            <a:r>
              <a:rPr lang="zh-CN" altLang="en-US" sz="2800"/>
              <a:t>结构（</a:t>
            </a:r>
            <a:r>
              <a:rPr lang="zh-CN" altLang="en-US" sz="2800"/>
              <a:t>改为</a:t>
            </a:r>
            <a:r>
              <a:rPr lang="en-US" sz="2800"/>
              <a:t>83</a:t>
            </a:r>
            <a:r>
              <a:rPr lang="zh-CN" altLang="en-US" sz="2800"/>
              <a:t>通道输入、</a:t>
            </a:r>
            <a:r>
              <a:rPr lang="en-US" altLang="zh-CN" sz="2800"/>
              <a:t>12</a:t>
            </a:r>
            <a:r>
              <a:rPr lang="zh-CN" altLang="en-US" sz="2800"/>
              <a:t>类标签</a:t>
            </a:r>
            <a:r>
              <a:rPr lang="zh-CN" altLang="en-US" sz="2800"/>
              <a:t>输出）：</a:t>
            </a:r>
            <a:endParaRPr lang="zh-CN" altLang="en-US" sz="280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ResNet"/>
          <p:cNvPicPr>
            <a:picLocks noChangeAspect="1"/>
          </p:cNvPicPr>
          <p:nvPr/>
        </p:nvPicPr>
        <p:blipFill>
          <a:blip r:embed="rId1"/>
          <a:srcRect l="14771"/>
          <a:stretch>
            <a:fillRect/>
          </a:stretch>
        </p:blipFill>
        <p:spPr>
          <a:xfrm>
            <a:off x="2049145" y="1854200"/>
            <a:ext cx="4850130" cy="4912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111" y="57563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4.2 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分类精度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(ResNet50)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5100" y="1518285"/>
            <a:ext cx="88131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ym typeface="+mn-ea"/>
              </a:rPr>
              <a:t>验证集准确率为</a:t>
            </a:r>
            <a:r>
              <a:rPr lang="en-US" altLang="zh-CN" sz="2800">
                <a:sym typeface="+mn-ea"/>
              </a:rPr>
              <a:t>0.78492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F</a:t>
            </a:r>
            <a:r>
              <a:rPr lang="en-US" altLang="zh-CN" sz="2800" baseline="-25000">
                <a:sym typeface="+mn-ea"/>
              </a:rPr>
              <a:t>1</a:t>
            </a:r>
            <a:r>
              <a:rPr lang="zh-CN" altLang="en-US" sz="2800">
                <a:sym typeface="+mn-ea"/>
              </a:rPr>
              <a:t>为</a:t>
            </a:r>
            <a:r>
              <a:rPr lang="en-US" altLang="zh-CN" sz="2800">
                <a:sym typeface="+mn-ea"/>
              </a:rPr>
              <a:t>0.35664</a:t>
            </a:r>
            <a:r>
              <a:rPr lang="zh-CN" altLang="en-US" sz="2800">
                <a:sym typeface="+mn-ea"/>
              </a:rPr>
              <a:t>，混淆矩阵</a:t>
            </a:r>
            <a:r>
              <a:rPr lang="zh-CN" altLang="en-US" sz="2800">
                <a:sym typeface="+mn-ea"/>
              </a:rPr>
              <a:t>绘制为柱状图</a:t>
            </a:r>
            <a:r>
              <a:rPr lang="zh-CN" altLang="en-US" sz="2800">
                <a:sym typeface="+mn-ea"/>
              </a:rPr>
              <a:t>如下</a:t>
            </a:r>
            <a:endParaRPr lang="zh-CN" altLang="en-US" sz="2800">
              <a:sym typeface="+mn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1153795" y="2580005"/>
          <a:ext cx="6993890" cy="404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111" y="57563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4.2 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分类精度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(ResNet50)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8780" y="1412875"/>
            <a:ext cx="834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/>
              <a:t>ResNet50</a:t>
            </a:r>
            <a:r>
              <a:rPr lang="zh-CN" altLang="en-US" sz="2800"/>
              <a:t>训练过程：</a:t>
            </a:r>
            <a:endParaRPr lang="zh-CN" altLang="en-US" sz="2800"/>
          </a:p>
        </p:txBody>
      </p:sp>
      <p:pic>
        <p:nvPicPr>
          <p:cNvPr id="7" name="图片 6" descr="train_loss"/>
          <p:cNvPicPr>
            <a:picLocks noChangeAspect="1"/>
          </p:cNvPicPr>
          <p:nvPr/>
        </p:nvPicPr>
        <p:blipFill>
          <a:blip r:embed="rId1"/>
          <a:srcRect l="6966" t="10200" r="8843" b="3863"/>
          <a:stretch>
            <a:fillRect/>
          </a:stretch>
        </p:blipFill>
        <p:spPr>
          <a:xfrm>
            <a:off x="226060" y="2034540"/>
            <a:ext cx="4069715" cy="3115945"/>
          </a:xfrm>
          <a:prstGeom prst="rect">
            <a:avLst/>
          </a:prstGeom>
        </p:spPr>
      </p:pic>
      <p:pic>
        <p:nvPicPr>
          <p:cNvPr id="9" name="图片 8" descr="train_result"/>
          <p:cNvPicPr>
            <a:picLocks noChangeAspect="1"/>
          </p:cNvPicPr>
          <p:nvPr/>
        </p:nvPicPr>
        <p:blipFill>
          <a:blip r:embed="rId2"/>
          <a:srcRect l="5058" t="10596" r="8424" b="4161"/>
          <a:stretch>
            <a:fillRect/>
          </a:stretch>
        </p:blipFill>
        <p:spPr>
          <a:xfrm>
            <a:off x="4455160" y="2034540"/>
            <a:ext cx="4216400" cy="31159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9955" y="5321935"/>
            <a:ext cx="2702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/>
              <a:t>loss(Balanced BCE)</a:t>
            </a:r>
            <a:endParaRPr lang="en-US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411470" y="5321935"/>
            <a:ext cx="2304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/>
              <a:t>准确率</a:t>
            </a:r>
            <a:r>
              <a:rPr lang="en-US" altLang="zh-CN" sz="2400"/>
              <a:t>&amp;f1</a:t>
            </a:r>
            <a:r>
              <a:rPr lang="zh-CN" altLang="en-US" sz="2400"/>
              <a:t>分数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altLang="zh-CN" sz="2800" b="1" dirty="0">
                <a:solidFill>
                  <a:srgbClr val="7030A0"/>
                </a:solidFill>
                <a:sym typeface="+mn-ea"/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111" y="545787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4.3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分类精度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(Vision Transformer)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0995" y="1283335"/>
            <a:ext cx="834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/>
              <a:t>Vision Transformer</a:t>
            </a:r>
            <a:r>
              <a:rPr lang="zh-CN" altLang="en-US" sz="2800"/>
              <a:t>结构：</a:t>
            </a:r>
            <a:endParaRPr lang="en-US" sz="2800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95" r="30439" b="5322"/>
          <a:stretch>
            <a:fillRect/>
          </a:stretch>
        </p:blipFill>
        <p:spPr>
          <a:xfrm>
            <a:off x="106045" y="2625725"/>
            <a:ext cx="4229735" cy="296100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786630" y="4479925"/>
            <a:ext cx="3537585" cy="1631315"/>
            <a:chOff x="11209" y="6985"/>
            <a:chExt cx="5571" cy="2569"/>
          </a:xfrm>
        </p:grpSpPr>
        <p:sp>
          <p:nvSpPr>
            <p:cNvPr id="5" name="立方体 4"/>
            <p:cNvSpPr/>
            <p:nvPr>
              <p:custDataLst>
                <p:tags r:id="rId3"/>
              </p:custDataLst>
            </p:nvPr>
          </p:nvSpPr>
          <p:spPr>
            <a:xfrm>
              <a:off x="11209" y="7196"/>
              <a:ext cx="2376" cy="2359"/>
            </a:xfrm>
            <a:prstGeom prst="cube">
              <a:avLst>
                <a:gd name="adj" fmla="val 32651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立方体 5"/>
            <p:cNvSpPr/>
            <p:nvPr>
              <p:custDataLst>
                <p:tags r:id="rId4"/>
              </p:custDataLst>
            </p:nvPr>
          </p:nvSpPr>
          <p:spPr>
            <a:xfrm>
              <a:off x="12292" y="7720"/>
              <a:ext cx="773" cy="768"/>
            </a:xfrm>
            <a:prstGeom prst="cube">
              <a:avLst>
                <a:gd name="adj" fmla="val 32651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立方体 11"/>
            <p:cNvSpPr/>
            <p:nvPr>
              <p:custDataLst>
                <p:tags r:id="rId5"/>
              </p:custDataLst>
            </p:nvPr>
          </p:nvSpPr>
          <p:spPr>
            <a:xfrm>
              <a:off x="14026" y="7720"/>
              <a:ext cx="773" cy="768"/>
            </a:xfrm>
            <a:prstGeom prst="cube">
              <a:avLst>
                <a:gd name="adj" fmla="val 32651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>
              <a:off x="13061" y="7710"/>
              <a:ext cx="125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7"/>
              </p:custDataLst>
            </p:nvPr>
          </p:nvCxnSpPr>
          <p:spPr>
            <a:xfrm>
              <a:off x="12828" y="7969"/>
              <a:ext cx="125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8"/>
              </p:custDataLst>
            </p:nvPr>
          </p:nvCxnSpPr>
          <p:spPr>
            <a:xfrm flipV="1">
              <a:off x="13065" y="8227"/>
              <a:ext cx="963" cy="1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>
              <p:custDataLst>
                <p:tags r:id="rId9"/>
              </p:custDataLst>
            </p:nvPr>
          </p:nvCxnSpPr>
          <p:spPr>
            <a:xfrm>
              <a:off x="12828" y="8487"/>
              <a:ext cx="125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立方体 20"/>
            <p:cNvSpPr/>
            <p:nvPr>
              <p:custDataLst>
                <p:tags r:id="rId10"/>
              </p:custDataLst>
            </p:nvPr>
          </p:nvSpPr>
          <p:spPr>
            <a:xfrm>
              <a:off x="15710" y="7947"/>
              <a:ext cx="349" cy="347"/>
            </a:xfrm>
            <a:prstGeom prst="cube">
              <a:avLst>
                <a:gd name="adj" fmla="val 32651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1"/>
              </p:custDataLst>
            </p:nvPr>
          </p:nvSpPr>
          <p:spPr>
            <a:xfrm>
              <a:off x="14311" y="6995"/>
              <a:ext cx="99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×</a:t>
              </a:r>
              <a:r>
                <a:rPr lang="en-US" altLang="zh-CN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n</a:t>
              </a:r>
              <a:endPara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2"/>
              </p:custDataLst>
            </p:nvPr>
          </p:nvSpPr>
          <p:spPr>
            <a:xfrm>
              <a:off x="15788" y="6985"/>
              <a:ext cx="99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×</a:t>
              </a:r>
              <a:r>
                <a:rPr lang="en-US" altLang="zh-CN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n</a:t>
              </a:r>
              <a:endPara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4" name="直接连接符 23"/>
            <p:cNvCxnSpPr>
              <a:stCxn id="22" idx="2"/>
            </p:cNvCxnSpPr>
            <p:nvPr>
              <p:custDataLst>
                <p:tags r:id="rId13"/>
              </p:custDataLst>
            </p:nvPr>
          </p:nvCxnSpPr>
          <p:spPr>
            <a:xfrm>
              <a:off x="14808" y="7720"/>
              <a:ext cx="1008" cy="217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21" idx="2"/>
            </p:cNvCxnSpPr>
            <p:nvPr>
              <p:custDataLst>
                <p:tags r:id="rId14"/>
              </p:custDataLst>
            </p:nvPr>
          </p:nvCxnSpPr>
          <p:spPr>
            <a:xfrm flipV="1">
              <a:off x="14800" y="8177"/>
              <a:ext cx="910" cy="6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15"/>
              </p:custDataLst>
            </p:nvPr>
          </p:nvCxnSpPr>
          <p:spPr>
            <a:xfrm>
              <a:off x="14546" y="7968"/>
              <a:ext cx="1154" cy="89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16"/>
              </p:custDataLst>
            </p:nvPr>
          </p:nvCxnSpPr>
          <p:spPr>
            <a:xfrm flipV="1">
              <a:off x="14546" y="8307"/>
              <a:ext cx="1158" cy="18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接箭头连接符 43"/>
          <p:cNvCxnSpPr/>
          <p:nvPr>
            <p:custDataLst>
              <p:tags r:id="rId17"/>
            </p:custDataLst>
          </p:nvPr>
        </p:nvCxnSpPr>
        <p:spPr>
          <a:xfrm flipV="1">
            <a:off x="4252595" y="2808605"/>
            <a:ext cx="534035" cy="1966595"/>
          </a:xfrm>
          <a:prstGeom prst="straightConnector1">
            <a:avLst/>
          </a:prstGeom>
          <a:ln>
            <a:solidFill>
              <a:schemeClr val="dk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>
            <p:custDataLst>
              <p:tags r:id="rId18"/>
            </p:custDataLst>
          </p:nvPr>
        </p:nvCxnSpPr>
        <p:spPr>
          <a:xfrm>
            <a:off x="4252595" y="4775200"/>
            <a:ext cx="494030" cy="648970"/>
          </a:xfrm>
          <a:prstGeom prst="straightConnector1">
            <a:avLst/>
          </a:prstGeom>
          <a:ln>
            <a:solidFill>
              <a:schemeClr val="dk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853940" y="1661160"/>
            <a:ext cx="4355465" cy="1641475"/>
            <a:chOff x="11351" y="2826"/>
            <a:chExt cx="6859" cy="2585"/>
          </a:xfrm>
        </p:grpSpPr>
        <p:sp>
          <p:nvSpPr>
            <p:cNvPr id="42" name="立方体 41"/>
            <p:cNvSpPr/>
            <p:nvPr>
              <p:custDataLst>
                <p:tags r:id="rId19"/>
              </p:custDataLst>
            </p:nvPr>
          </p:nvSpPr>
          <p:spPr>
            <a:xfrm>
              <a:off x="14193" y="3551"/>
              <a:ext cx="1857" cy="768"/>
            </a:xfrm>
            <a:prstGeom prst="cube">
              <a:avLst>
                <a:gd name="adj" fmla="val 32651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立方体 27"/>
            <p:cNvSpPr/>
            <p:nvPr>
              <p:custDataLst>
                <p:tags r:id="rId20"/>
              </p:custDataLst>
            </p:nvPr>
          </p:nvSpPr>
          <p:spPr>
            <a:xfrm>
              <a:off x="11352" y="3053"/>
              <a:ext cx="2376" cy="2359"/>
            </a:xfrm>
            <a:prstGeom prst="cube">
              <a:avLst>
                <a:gd name="adj" fmla="val 32651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立方体 28"/>
            <p:cNvSpPr/>
            <p:nvPr>
              <p:custDataLst>
                <p:tags r:id="rId21"/>
              </p:custDataLst>
            </p:nvPr>
          </p:nvSpPr>
          <p:spPr>
            <a:xfrm>
              <a:off x="11351" y="3577"/>
              <a:ext cx="1857" cy="768"/>
            </a:xfrm>
            <a:prstGeom prst="cube">
              <a:avLst>
                <a:gd name="adj" fmla="val 32651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1" name="直接连接符 30"/>
            <p:cNvCxnSpPr/>
            <p:nvPr>
              <p:custDataLst>
                <p:tags r:id="rId22"/>
              </p:custDataLst>
            </p:nvPr>
          </p:nvCxnSpPr>
          <p:spPr>
            <a:xfrm>
              <a:off x="13204" y="3567"/>
              <a:ext cx="125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23"/>
              </p:custDataLst>
            </p:nvPr>
          </p:nvCxnSpPr>
          <p:spPr>
            <a:xfrm>
              <a:off x="12971" y="3826"/>
              <a:ext cx="125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endCxn id="42" idx="2"/>
            </p:cNvCxnSpPr>
            <p:nvPr>
              <p:custDataLst>
                <p:tags r:id="rId24"/>
              </p:custDataLst>
            </p:nvPr>
          </p:nvCxnSpPr>
          <p:spPr>
            <a:xfrm flipV="1">
              <a:off x="13199" y="4060"/>
              <a:ext cx="994" cy="4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25"/>
              </p:custDataLst>
            </p:nvPr>
          </p:nvCxnSpPr>
          <p:spPr>
            <a:xfrm>
              <a:off x="12971" y="4344"/>
              <a:ext cx="125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>
              <p:custDataLst>
                <p:tags r:id="rId26"/>
              </p:custDataLst>
            </p:nvPr>
          </p:nvSpPr>
          <p:spPr>
            <a:xfrm>
              <a:off x="14454" y="2852"/>
              <a:ext cx="11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×</a:t>
              </a:r>
              <a:r>
                <a:rPr lang="en-US" altLang="zh-CN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</a:t>
              </a:r>
              <a:endPara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7"/>
              </p:custDataLst>
            </p:nvPr>
          </p:nvSpPr>
          <p:spPr>
            <a:xfrm>
              <a:off x="17038" y="2826"/>
              <a:ext cx="117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×</a:t>
              </a:r>
              <a:r>
                <a:rPr lang="en-US" altLang="zh-CN" sz="2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</a:t>
              </a:r>
              <a:endParaRPr lang="en-US" altLang="zh-CN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8" name="直接连接符 37"/>
            <p:cNvCxnSpPr/>
            <p:nvPr>
              <p:custDataLst>
                <p:tags r:id="rId28"/>
              </p:custDataLst>
            </p:nvPr>
          </p:nvCxnSpPr>
          <p:spPr>
            <a:xfrm>
              <a:off x="16058" y="3561"/>
              <a:ext cx="1008" cy="217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29"/>
              </p:custDataLst>
            </p:nvPr>
          </p:nvCxnSpPr>
          <p:spPr>
            <a:xfrm flipV="1">
              <a:off x="16050" y="4018"/>
              <a:ext cx="910" cy="6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>
              <p:custDataLst>
                <p:tags r:id="rId30"/>
              </p:custDataLst>
            </p:nvPr>
          </p:nvCxnSpPr>
          <p:spPr>
            <a:xfrm>
              <a:off x="15796" y="3809"/>
              <a:ext cx="1154" cy="89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>
              <p:custDataLst>
                <p:tags r:id="rId31"/>
              </p:custDataLst>
            </p:nvPr>
          </p:nvCxnSpPr>
          <p:spPr>
            <a:xfrm flipV="1">
              <a:off x="15796" y="4148"/>
              <a:ext cx="1158" cy="18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立方体 9"/>
            <p:cNvSpPr/>
            <p:nvPr>
              <p:custDataLst>
                <p:tags r:id="rId32"/>
              </p:custDataLst>
            </p:nvPr>
          </p:nvSpPr>
          <p:spPr>
            <a:xfrm>
              <a:off x="16960" y="3788"/>
              <a:ext cx="349" cy="347"/>
            </a:xfrm>
            <a:prstGeom prst="cube">
              <a:avLst>
                <a:gd name="adj" fmla="val 32651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7030A0"/>
                </a:solidFill>
                <a:sym typeface="+mn-ea"/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111" y="57563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4.3 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分类精度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(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Vision Transformer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)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5100" y="1518285"/>
            <a:ext cx="88131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ym typeface="+mn-ea"/>
              </a:rPr>
              <a:t>vit_small_patch16_224</a:t>
            </a:r>
            <a:r>
              <a:rPr lang="zh-CN" altLang="en-US" sz="2800">
                <a:sym typeface="+mn-ea"/>
              </a:rPr>
              <a:t>验证集准确率为</a:t>
            </a:r>
            <a:r>
              <a:rPr lang="en-US" altLang="zh-CN" sz="2800">
                <a:sym typeface="+mn-ea"/>
              </a:rPr>
              <a:t>0.81757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F</a:t>
            </a:r>
            <a:r>
              <a:rPr lang="en-US" altLang="zh-CN" sz="2800" baseline="-25000">
                <a:sym typeface="+mn-ea"/>
              </a:rPr>
              <a:t>1</a:t>
            </a:r>
            <a:r>
              <a:rPr lang="zh-CN" altLang="en-US" sz="2800">
                <a:sym typeface="+mn-ea"/>
              </a:rPr>
              <a:t>为</a:t>
            </a:r>
            <a:r>
              <a:rPr lang="en-US" altLang="zh-CN" sz="2800">
                <a:sym typeface="+mn-ea"/>
              </a:rPr>
              <a:t>0.38467</a:t>
            </a:r>
            <a:r>
              <a:rPr lang="zh-CN" altLang="en-US" sz="2800">
                <a:sym typeface="+mn-ea"/>
              </a:rPr>
              <a:t>，混淆矩阵</a:t>
            </a:r>
            <a:r>
              <a:rPr lang="zh-CN" altLang="en-US" sz="2800">
                <a:sym typeface="+mn-ea"/>
              </a:rPr>
              <a:t>绘制为柱状图</a:t>
            </a:r>
            <a:r>
              <a:rPr lang="zh-CN" altLang="en-US" sz="2800">
                <a:sym typeface="+mn-ea"/>
              </a:rPr>
              <a:t>如下</a:t>
            </a:r>
            <a:endParaRPr lang="zh-CN" altLang="en-US" sz="2800"/>
          </a:p>
        </p:txBody>
      </p:sp>
      <p:graphicFrame>
        <p:nvGraphicFramePr>
          <p:cNvPr id="4" name="图表 3"/>
          <p:cNvGraphicFramePr/>
          <p:nvPr/>
        </p:nvGraphicFramePr>
        <p:xfrm>
          <a:off x="1041400" y="2580005"/>
          <a:ext cx="7091045" cy="4097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altLang="zh-CN" sz="2800" b="1" dirty="0">
                <a:solidFill>
                  <a:srgbClr val="7030A0"/>
                </a:solidFill>
                <a:sym typeface="+mn-ea"/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111" y="57563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4.3 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分类精度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(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Vision Transformer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)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pic>
        <p:nvPicPr>
          <p:cNvPr id="2" name="图片 1" descr="train_result"/>
          <p:cNvPicPr>
            <a:picLocks noChangeAspect="1"/>
          </p:cNvPicPr>
          <p:nvPr/>
        </p:nvPicPr>
        <p:blipFill>
          <a:blip r:embed="rId1"/>
          <a:srcRect l="6630" t="10431" r="8843" b="5208"/>
          <a:stretch>
            <a:fillRect/>
          </a:stretch>
        </p:blipFill>
        <p:spPr>
          <a:xfrm>
            <a:off x="4376420" y="2273300"/>
            <a:ext cx="4293870" cy="3214370"/>
          </a:xfrm>
          <a:prstGeom prst="rect">
            <a:avLst/>
          </a:prstGeom>
        </p:spPr>
      </p:pic>
      <p:pic>
        <p:nvPicPr>
          <p:cNvPr id="4" name="图片 3" descr="train_loss"/>
          <p:cNvPicPr>
            <a:picLocks noChangeAspect="1"/>
          </p:cNvPicPr>
          <p:nvPr/>
        </p:nvPicPr>
        <p:blipFill>
          <a:blip r:embed="rId2"/>
          <a:srcRect l="7313" t="10200" r="8333" b="4760"/>
          <a:stretch>
            <a:fillRect/>
          </a:stretch>
        </p:blipFill>
        <p:spPr>
          <a:xfrm>
            <a:off x="106680" y="2273300"/>
            <a:ext cx="4269740" cy="32277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3060" y="1412875"/>
            <a:ext cx="4984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vit_small_patch16_224</a:t>
            </a:r>
            <a:r>
              <a:rPr lang="zh-CN" altLang="en-US" sz="2800"/>
              <a:t>训练过程：</a:t>
            </a:r>
            <a:endParaRPr lang="zh-CN" altLang="en-US" sz="2800"/>
          </a:p>
        </p:txBody>
      </p:sp>
      <p:sp>
        <p:nvSpPr>
          <p:cNvPr id="9" name="文本框 8"/>
          <p:cNvSpPr txBox="1"/>
          <p:nvPr/>
        </p:nvSpPr>
        <p:spPr>
          <a:xfrm>
            <a:off x="890270" y="5487670"/>
            <a:ext cx="2702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/>
              <a:t>loss(Balanced BCE)</a:t>
            </a:r>
            <a:endParaRPr lang="en-US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391785" y="5487670"/>
            <a:ext cx="2304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/>
              <a:t>准确率</a:t>
            </a:r>
            <a:r>
              <a:rPr lang="en-US" altLang="zh-CN" sz="2400"/>
              <a:t>&amp;f1</a:t>
            </a:r>
            <a:r>
              <a:rPr lang="zh-CN" altLang="en-US" sz="2400"/>
              <a:t>分数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7030A0"/>
                </a:solidFill>
                <a:sym typeface="+mn-ea"/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111" y="57563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4.3 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分类精度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(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Vision Transformer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)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5100" y="1518285"/>
            <a:ext cx="88131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ym typeface="+mn-ea"/>
              </a:rPr>
              <a:t>vit_3d_p8e384d12n6验证集准确率为</a:t>
            </a:r>
            <a:r>
              <a:rPr lang="en-US" altLang="zh-CN" sz="2800">
                <a:sym typeface="+mn-ea"/>
              </a:rPr>
              <a:t>0.8039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F</a:t>
            </a:r>
            <a:r>
              <a:rPr lang="en-US" altLang="zh-CN" sz="2800" baseline="-25000">
                <a:sym typeface="+mn-ea"/>
              </a:rPr>
              <a:t>1</a:t>
            </a:r>
            <a:r>
              <a:rPr lang="zh-CN" altLang="en-US" sz="2800">
                <a:sym typeface="+mn-ea"/>
              </a:rPr>
              <a:t>为</a:t>
            </a:r>
            <a:r>
              <a:rPr lang="en-US" altLang="zh-CN" sz="2800">
                <a:sym typeface="+mn-ea"/>
              </a:rPr>
              <a:t>0.37855</a:t>
            </a:r>
            <a:r>
              <a:rPr lang="zh-CN" altLang="en-US" sz="2800">
                <a:sym typeface="+mn-ea"/>
              </a:rPr>
              <a:t>，混淆矩阵绘制</a:t>
            </a:r>
            <a:r>
              <a:rPr lang="zh-CN" altLang="en-US" sz="2800">
                <a:sym typeface="+mn-ea"/>
              </a:rPr>
              <a:t>为柱状图如下</a:t>
            </a:r>
            <a:endParaRPr lang="zh-CN" altLang="en-US" sz="2800"/>
          </a:p>
        </p:txBody>
      </p:sp>
      <p:graphicFrame>
        <p:nvGraphicFramePr>
          <p:cNvPr id="12" name="图表 11"/>
          <p:cNvGraphicFramePr/>
          <p:nvPr/>
        </p:nvGraphicFramePr>
        <p:xfrm>
          <a:off x="1037590" y="2560955"/>
          <a:ext cx="7068820" cy="4090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altLang="zh-CN" sz="2800" b="1" dirty="0">
                <a:solidFill>
                  <a:srgbClr val="7030A0"/>
                </a:solidFill>
                <a:sym typeface="+mn-ea"/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111" y="57563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4.3 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分类精度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(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ViT Small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)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3060" y="1412875"/>
            <a:ext cx="4984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ym typeface="+mn-ea"/>
              </a:rPr>
              <a:t>vit_3d_p8e384d12n6</a:t>
            </a:r>
            <a:r>
              <a:rPr lang="zh-CN" altLang="en-US" sz="2800"/>
              <a:t>训练过程：</a:t>
            </a:r>
            <a:endParaRPr lang="zh-CN" altLang="en-US" sz="2800"/>
          </a:p>
        </p:txBody>
      </p:sp>
      <p:sp>
        <p:nvSpPr>
          <p:cNvPr id="9" name="文本框 8"/>
          <p:cNvSpPr txBox="1"/>
          <p:nvPr/>
        </p:nvSpPr>
        <p:spPr>
          <a:xfrm>
            <a:off x="890270" y="5487670"/>
            <a:ext cx="2702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/>
              <a:t>loss(Balanced BCE)</a:t>
            </a:r>
            <a:endParaRPr lang="en-US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391785" y="5487670"/>
            <a:ext cx="2304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/>
              <a:t>准确率</a:t>
            </a:r>
            <a:r>
              <a:rPr lang="en-US" altLang="zh-CN" sz="2400"/>
              <a:t>&amp;f1</a:t>
            </a:r>
            <a:r>
              <a:rPr lang="zh-CN" altLang="en-US" sz="2400"/>
              <a:t>分数</a:t>
            </a:r>
            <a:endParaRPr lang="zh-CN" altLang="en-US" sz="2400"/>
          </a:p>
        </p:txBody>
      </p:sp>
      <p:pic>
        <p:nvPicPr>
          <p:cNvPr id="6" name="图片 5" descr="train_lo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79930"/>
            <a:ext cx="4617720" cy="3463290"/>
          </a:xfrm>
          <a:prstGeom prst="rect">
            <a:avLst/>
          </a:prstGeom>
        </p:spPr>
      </p:pic>
      <p:pic>
        <p:nvPicPr>
          <p:cNvPr id="7" name="图片 6" descr="train_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95" y="1934845"/>
            <a:ext cx="4723130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060" y="170815"/>
            <a:ext cx="862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1.</a:t>
            </a:r>
            <a:r>
              <a:rPr lang="zh-CN" altLang="en-US" sz="2800" b="1" dirty="0">
                <a:solidFill>
                  <a:srgbClr val="7030A0"/>
                </a:solidFill>
              </a:rPr>
              <a:t>选题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背景：基于Transformer的视觉认知脑成像解析</a:t>
            </a:r>
            <a:endParaRPr lang="zh-CN" altLang="en-US" sz="2800" b="1" dirty="0">
              <a:solidFill>
                <a:srgbClr val="7030A0"/>
              </a:solidFill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W020160629767093479327"/>
          <p:cNvPicPr>
            <a:picLocks noChangeAspect="1"/>
          </p:cNvPicPr>
          <p:nvPr/>
        </p:nvPicPr>
        <p:blipFill>
          <a:blip r:embed="rId1"/>
          <a:srcRect l="6097" r="4356" b="5530"/>
          <a:stretch>
            <a:fillRect/>
          </a:stretch>
        </p:blipFill>
        <p:spPr>
          <a:xfrm>
            <a:off x="414655" y="3801110"/>
            <a:ext cx="4144010" cy="26231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692785"/>
            <a:ext cx="91446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视觉认知：人脑对视觉信息</a:t>
            </a:r>
            <a:r>
              <a:rPr lang="zh-CN" altLang="en-US" sz="2800" dirty="0">
                <a:sym typeface="+mn-ea"/>
              </a:rPr>
              <a:t>接受、处理和反应的过程，神经科学、心理学研究热点</a:t>
            </a:r>
            <a:endParaRPr lang="zh-CN" altLang="en-US" sz="2800" dirty="0"/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脑成像：定量记录不同位置神经活动强度，维度高、数据量大、噪声高</a:t>
            </a:r>
            <a:endParaRPr lang="zh-CN" altLang="en-US" sz="2800" dirty="0"/>
          </a:p>
        </p:txBody>
      </p:sp>
      <p:pic>
        <p:nvPicPr>
          <p:cNvPr id="12" name="图片 11" descr="Patterns-of-fMRI-activations-at-baseline-fMRI-patterns-of-activation-on-a-rendered-brain"/>
          <p:cNvPicPr>
            <a:picLocks noChangeAspect="1"/>
          </p:cNvPicPr>
          <p:nvPr/>
        </p:nvPicPr>
        <p:blipFill>
          <a:blip r:embed="rId2"/>
          <a:srcRect l="2639" t="6915" r="68242" b="9573"/>
          <a:stretch>
            <a:fillRect/>
          </a:stretch>
        </p:blipFill>
        <p:spPr>
          <a:xfrm>
            <a:off x="5538470" y="2914015"/>
            <a:ext cx="2540000" cy="380746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4661535" y="4717415"/>
            <a:ext cx="775970" cy="418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altLang="zh-CN" sz="2800" b="1" dirty="0">
                <a:solidFill>
                  <a:srgbClr val="7030A0"/>
                </a:solidFill>
                <a:sym typeface="+mn-ea"/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" y="45625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4.4 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实例比较</a:t>
            </a:r>
            <a:endParaRPr lang="zh-CN" altLang="en-US" sz="2800" dirty="0">
              <a:solidFill>
                <a:srgbClr val="7030A0"/>
              </a:solidFill>
              <a:sym typeface="+mn-ea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600075" y="1073785"/>
            <a:ext cx="3372485" cy="252984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图表 1"/>
          <p:cNvGraphicFramePr/>
          <p:nvPr/>
        </p:nvGraphicFramePr>
        <p:xfrm>
          <a:off x="0" y="3723640"/>
          <a:ext cx="4572000" cy="3134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4572000" y="3723640"/>
          <a:ext cx="4572000" cy="3134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4572000" y="575945"/>
          <a:ext cx="4572000" cy="3147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altLang="zh-CN" sz="2800" b="1" dirty="0">
                <a:solidFill>
                  <a:srgbClr val="7030A0"/>
                </a:solidFill>
                <a:sym typeface="+mn-ea"/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" y="49562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4.4 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实例比较</a:t>
            </a:r>
            <a:endParaRPr lang="zh-CN" altLang="en-US" sz="2800" dirty="0">
              <a:solidFill>
                <a:srgbClr val="7030A0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3472" t="12574" r="47292" b="52736"/>
          <a:stretch>
            <a:fillRect/>
          </a:stretch>
        </p:blipFill>
        <p:spPr>
          <a:xfrm>
            <a:off x="1210945" y="1136650"/>
            <a:ext cx="1863725" cy="2485390"/>
          </a:xfrm>
          <a:prstGeom prst="rect">
            <a:avLst/>
          </a:prstGeom>
        </p:spPr>
      </p:pic>
      <p:graphicFrame>
        <p:nvGraphicFramePr>
          <p:cNvPr id="2" name="图表 1"/>
          <p:cNvGraphicFramePr/>
          <p:nvPr/>
        </p:nvGraphicFramePr>
        <p:xfrm>
          <a:off x="0" y="3641725"/>
          <a:ext cx="4576445" cy="3216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图表 10"/>
          <p:cNvGraphicFramePr/>
          <p:nvPr/>
        </p:nvGraphicFramePr>
        <p:xfrm>
          <a:off x="4575175" y="3642360"/>
          <a:ext cx="4573270" cy="3215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4572000" y="495935"/>
          <a:ext cx="4572000" cy="314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altLang="zh-CN" sz="2800" b="1" dirty="0">
                <a:solidFill>
                  <a:srgbClr val="7030A0"/>
                </a:solidFill>
                <a:sym typeface="+mn-ea"/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" y="46641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4.4 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实例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比较</a:t>
            </a:r>
            <a:endParaRPr lang="zh-CN" altLang="en-US" sz="2800" dirty="0">
              <a:solidFill>
                <a:srgbClr val="7030A0"/>
              </a:solidFill>
              <a:sym typeface="+mn-ea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" y="1084580"/>
            <a:ext cx="3634740" cy="250698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4" name="图表 13"/>
          <p:cNvGraphicFramePr/>
          <p:nvPr/>
        </p:nvGraphicFramePr>
        <p:xfrm>
          <a:off x="0" y="3681095"/>
          <a:ext cx="4594225" cy="3176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4594225" y="3697605"/>
          <a:ext cx="4572000" cy="3160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图表 3"/>
          <p:cNvGraphicFramePr/>
          <p:nvPr/>
        </p:nvGraphicFramePr>
        <p:xfrm>
          <a:off x="4594225" y="466725"/>
          <a:ext cx="4572000" cy="3230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7030A0"/>
                </a:solidFill>
                <a:sym typeface="+mn-ea"/>
              </a:rPr>
              <a:t>4. 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实验结果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" y="486097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4.4 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实例比较</a:t>
            </a:r>
            <a:endParaRPr lang="zh-CN" altLang="en-US" sz="2800" dirty="0">
              <a:solidFill>
                <a:srgbClr val="7030A0"/>
              </a:solidFill>
              <a:sym typeface="+mn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0" y="3617595"/>
          <a:ext cx="4572000" cy="3240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23573" t="17361" r="47995" b="11472"/>
          <a:stretch>
            <a:fillRect/>
          </a:stretch>
        </p:blipFill>
        <p:spPr>
          <a:xfrm>
            <a:off x="2194560" y="248920"/>
            <a:ext cx="2377440" cy="3348990"/>
          </a:xfrm>
          <a:prstGeom prst="rect">
            <a:avLst/>
          </a:prstGeom>
        </p:spPr>
      </p:pic>
      <p:graphicFrame>
        <p:nvGraphicFramePr>
          <p:cNvPr id="5" name="图表 4"/>
          <p:cNvGraphicFramePr/>
          <p:nvPr/>
        </p:nvGraphicFramePr>
        <p:xfrm>
          <a:off x="4572000" y="3618230"/>
          <a:ext cx="4572000" cy="3239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4572000" y="487045"/>
          <a:ext cx="4572000" cy="3131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brain_attn_55"/>
          <p:cNvPicPr>
            <a:picLocks noChangeAspect="1"/>
          </p:cNvPicPr>
          <p:nvPr/>
        </p:nvPicPr>
        <p:blipFill>
          <a:blip r:embed="rId1"/>
          <a:srcRect l="19391" b="4845"/>
          <a:stretch>
            <a:fillRect/>
          </a:stretch>
        </p:blipFill>
        <p:spPr>
          <a:xfrm>
            <a:off x="-59690" y="4027805"/>
            <a:ext cx="3157855" cy="2796540"/>
          </a:xfrm>
          <a:prstGeom prst="rect">
            <a:avLst/>
          </a:prstGeom>
        </p:spPr>
      </p:pic>
      <p:pic>
        <p:nvPicPr>
          <p:cNvPr id="13" name="图片 12" descr="brain_attn_65"/>
          <p:cNvPicPr>
            <a:picLocks noChangeAspect="1"/>
          </p:cNvPicPr>
          <p:nvPr/>
        </p:nvPicPr>
        <p:blipFill>
          <a:blip r:embed="rId2"/>
          <a:srcRect l="19697" b="5706"/>
          <a:stretch>
            <a:fillRect/>
          </a:stretch>
        </p:blipFill>
        <p:spPr>
          <a:xfrm>
            <a:off x="2164080" y="3988435"/>
            <a:ext cx="3264535" cy="2875280"/>
          </a:xfrm>
          <a:prstGeom prst="rect">
            <a:avLst/>
          </a:prstGeom>
        </p:spPr>
      </p:pic>
      <p:pic>
        <p:nvPicPr>
          <p:cNvPr id="14" name="图片 13" descr="brain_attn_75"/>
          <p:cNvPicPr>
            <a:picLocks noChangeAspect="1"/>
          </p:cNvPicPr>
          <p:nvPr/>
        </p:nvPicPr>
        <p:blipFill>
          <a:blip r:embed="rId3"/>
          <a:srcRect l="19397" t="8633" b="4295"/>
          <a:stretch>
            <a:fillRect/>
          </a:stretch>
        </p:blipFill>
        <p:spPr>
          <a:xfrm>
            <a:off x="4467225" y="4263390"/>
            <a:ext cx="3253740" cy="2636520"/>
          </a:xfrm>
          <a:prstGeom prst="rect">
            <a:avLst/>
          </a:prstGeom>
        </p:spPr>
      </p:pic>
      <p:pic>
        <p:nvPicPr>
          <p:cNvPr id="16" name="图片 15" descr="brain_attn_95"/>
          <p:cNvPicPr>
            <a:picLocks noChangeAspect="1"/>
          </p:cNvPicPr>
          <p:nvPr/>
        </p:nvPicPr>
        <p:blipFill>
          <a:blip r:embed="rId4"/>
          <a:srcRect r="22390"/>
          <a:stretch>
            <a:fillRect/>
          </a:stretch>
        </p:blipFill>
        <p:spPr>
          <a:xfrm>
            <a:off x="6059170" y="1471930"/>
            <a:ext cx="2992120" cy="2892425"/>
          </a:xfrm>
          <a:prstGeom prst="rect">
            <a:avLst/>
          </a:prstGeom>
        </p:spPr>
      </p:pic>
      <p:pic>
        <p:nvPicPr>
          <p:cNvPr id="17" name="图片 16" descr="brain_attn_105"/>
          <p:cNvPicPr>
            <a:picLocks noChangeAspect="1"/>
          </p:cNvPicPr>
          <p:nvPr/>
        </p:nvPicPr>
        <p:blipFill>
          <a:blip r:embed="rId5"/>
          <a:srcRect r="22136" b="4479"/>
          <a:stretch>
            <a:fillRect/>
          </a:stretch>
        </p:blipFill>
        <p:spPr>
          <a:xfrm>
            <a:off x="3825240" y="1471930"/>
            <a:ext cx="3002915" cy="2762885"/>
          </a:xfrm>
          <a:prstGeom prst="rect">
            <a:avLst/>
          </a:prstGeom>
        </p:spPr>
      </p:pic>
      <p:pic>
        <p:nvPicPr>
          <p:cNvPr id="18" name="图片 17" descr="brain_attn_115"/>
          <p:cNvPicPr>
            <a:picLocks noChangeAspect="1"/>
          </p:cNvPicPr>
          <p:nvPr/>
        </p:nvPicPr>
        <p:blipFill>
          <a:blip r:embed="rId6"/>
          <a:srcRect r="22472" b="3831"/>
          <a:stretch>
            <a:fillRect/>
          </a:stretch>
        </p:blipFill>
        <p:spPr>
          <a:xfrm>
            <a:off x="1546860" y="1509395"/>
            <a:ext cx="2947035" cy="2741930"/>
          </a:xfrm>
          <a:prstGeom prst="rect">
            <a:avLst/>
          </a:prstGeom>
        </p:spPr>
      </p:pic>
      <p:pic>
        <p:nvPicPr>
          <p:cNvPr id="19" name="图片 18" descr="brain_attn_125"/>
          <p:cNvPicPr>
            <a:picLocks noChangeAspect="1"/>
          </p:cNvPicPr>
          <p:nvPr/>
        </p:nvPicPr>
        <p:blipFill>
          <a:blip r:embed="rId7"/>
          <a:srcRect l="19227" t="9983" r="22797" b="3631"/>
          <a:stretch>
            <a:fillRect/>
          </a:stretch>
        </p:blipFill>
        <p:spPr>
          <a:xfrm>
            <a:off x="0" y="1787525"/>
            <a:ext cx="2233930" cy="24980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6141" y="170546"/>
            <a:ext cx="2326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5. </a:t>
            </a:r>
            <a:r>
              <a:rPr lang="zh-CN" altLang="en-US" sz="2800" b="1" dirty="0">
                <a:solidFill>
                  <a:srgbClr val="7030A0"/>
                </a:solidFill>
              </a:rPr>
              <a:t>进一步研究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" y="61500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</a:rPr>
              <a:t>5.1 </a:t>
            </a:r>
            <a:r>
              <a:rPr lang="zh-CN" altLang="en-US" sz="2800" dirty="0">
                <a:solidFill>
                  <a:srgbClr val="7030A0"/>
                </a:solidFill>
              </a:rPr>
              <a:t>不同脑区对分类的</a:t>
            </a:r>
            <a:r>
              <a:rPr lang="zh-CN" altLang="en-US" sz="2800" dirty="0">
                <a:solidFill>
                  <a:srgbClr val="7030A0"/>
                </a:solidFill>
              </a:rPr>
              <a:t>影响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1265555"/>
            <a:ext cx="8663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注意力权重</a:t>
            </a:r>
            <a:r>
              <a:rPr lang="zh-CN" altLang="en-US" sz="2800"/>
              <a:t>图：</a:t>
            </a:r>
            <a:endParaRPr lang="zh-CN" altLang="en-US" sz="280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图片 14" descr="brain_attn_85"/>
          <p:cNvPicPr>
            <a:picLocks noChangeAspect="1"/>
          </p:cNvPicPr>
          <p:nvPr/>
        </p:nvPicPr>
        <p:blipFill>
          <a:blip r:embed="rId8"/>
          <a:srcRect l="19548" t="9065" r="22384" b="4326"/>
          <a:stretch>
            <a:fillRect/>
          </a:stretch>
        </p:blipFill>
        <p:spPr>
          <a:xfrm>
            <a:off x="6744335" y="4277360"/>
            <a:ext cx="2306955" cy="2580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2326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5. </a:t>
            </a:r>
            <a:r>
              <a:rPr lang="zh-CN" altLang="en-US" sz="2800" b="1" dirty="0">
                <a:solidFill>
                  <a:srgbClr val="7030A0"/>
                </a:solidFill>
              </a:rPr>
              <a:t>进一步研究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" y="61500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</a:rPr>
              <a:t>5.2 </a:t>
            </a:r>
            <a:r>
              <a:rPr lang="zh-CN" altLang="en-US" sz="2800" dirty="0">
                <a:solidFill>
                  <a:srgbClr val="7030A0"/>
                </a:solidFill>
              </a:rPr>
              <a:t>个体差异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8105" y="2271395"/>
          <a:ext cx="90678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ResNet50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ViT Small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ViT 3D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96202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被试</a:t>
                      </a: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训练验证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被试</a:t>
                      </a: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仅验证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被试</a:t>
                      </a: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训练验证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被试</a:t>
                      </a: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仅验证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被试</a:t>
                      </a: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训练验证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被试</a:t>
                      </a: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仅验证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509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</a:rPr>
                        <a:t>准确率</a:t>
                      </a:r>
                      <a:endParaRPr lang="zh-CN" altLang="en-US" sz="2400">
                        <a:latin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0.78492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0.74937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0.81757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0.75928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0.8039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0.74658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5092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F1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0.35664</a:t>
                      </a:r>
                      <a:endParaRPr lang="en-US" altLang="zh-CN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0.14822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0.38467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0.15166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0.37855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0.17241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2326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5. </a:t>
            </a:r>
            <a:r>
              <a:rPr lang="zh-CN" altLang="en-US" sz="2800" b="1" dirty="0">
                <a:solidFill>
                  <a:srgbClr val="7030A0"/>
                </a:solidFill>
              </a:rPr>
              <a:t>进一步研究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" y="615002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</a:rPr>
              <a:t>5.3 80</a:t>
            </a:r>
            <a:r>
              <a:rPr lang="zh-CN" altLang="en-US" sz="2800" dirty="0">
                <a:solidFill>
                  <a:srgbClr val="7030A0"/>
                </a:solidFill>
              </a:rPr>
              <a:t>小类的</a:t>
            </a:r>
            <a:r>
              <a:rPr lang="zh-CN" altLang="en-US" sz="2800" dirty="0">
                <a:solidFill>
                  <a:srgbClr val="7030A0"/>
                </a:solidFill>
              </a:rPr>
              <a:t>结果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8105" y="2271395"/>
          <a:ext cx="9067800" cy="2098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ResNet50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ViT Small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ViT 3D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72707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大类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80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小类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大类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80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小类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大类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80</a:t>
                      </a: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小类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</a:rPr>
                        <a:t>准确率</a:t>
                      </a:r>
                      <a:endParaRPr lang="zh-CN" altLang="en-US" sz="2400">
                        <a:latin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0.78492</a:t>
                      </a: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0.81757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0.95756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0.8039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0.95012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Times New Roman" panose="02020603050405020304" charset="0"/>
                          <a:cs typeface="Times New Roman" panose="02020603050405020304" charset="0"/>
                        </a:rPr>
                        <a:t>F1</a:t>
                      </a:r>
                      <a:endParaRPr lang="en-US" altLang="zh-CN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0.35664</a:t>
                      </a:r>
                      <a:endParaRPr lang="en-US" altLang="zh-CN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zh-CN" altLang="en-US" sz="2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0.38467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0.09468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0.37855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0.14082</a:t>
                      </a:r>
                      <a:endParaRPr lang="zh-CN" altLang="en-US" sz="24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感谢各位老师和</a:t>
            </a:r>
            <a:r>
              <a:rPr lang="zh-CN" altLang="en-US" dirty="0"/>
              <a:t>同学！</a:t>
            </a:r>
            <a:br>
              <a:rPr lang="en-US" altLang="zh-CN" dirty="0"/>
            </a:br>
            <a:r>
              <a:rPr lang="zh-CN" altLang="en-US" dirty="0"/>
              <a:t>敬请指正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李思齐</a:t>
            </a:r>
            <a:endParaRPr lang="en-US" altLang="zh-CN" dirty="0"/>
          </a:p>
          <a:p>
            <a:r>
              <a:rPr lang="en-US" altLang="zh-CN" dirty="0"/>
              <a:t>2023.5.30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060" y="170815"/>
            <a:ext cx="862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1.</a:t>
            </a:r>
            <a:r>
              <a:rPr lang="zh-CN" altLang="en-US" sz="2800" b="1" dirty="0">
                <a:solidFill>
                  <a:srgbClr val="7030A0"/>
                </a:solidFill>
              </a:rPr>
              <a:t>选题</a:t>
            </a:r>
            <a:r>
              <a:rPr lang="zh-CN" altLang="en-US" sz="2800" b="1" dirty="0">
                <a:solidFill>
                  <a:srgbClr val="7030A0"/>
                </a:solidFill>
                <a:sym typeface="+mn-ea"/>
              </a:rPr>
              <a:t>背景：基于Transformer的视觉认知脑成像解析</a:t>
            </a:r>
            <a:endParaRPr lang="zh-CN" altLang="en-US" sz="2800" b="1" dirty="0">
              <a:solidFill>
                <a:srgbClr val="7030A0"/>
              </a:solidFill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W020160629767093479327"/>
          <p:cNvPicPr>
            <a:picLocks noChangeAspect="1"/>
          </p:cNvPicPr>
          <p:nvPr/>
        </p:nvPicPr>
        <p:blipFill>
          <a:blip r:embed="rId1"/>
          <a:srcRect l="6097" r="4356" b="5530"/>
          <a:stretch>
            <a:fillRect/>
          </a:stretch>
        </p:blipFill>
        <p:spPr>
          <a:xfrm>
            <a:off x="414655" y="3801110"/>
            <a:ext cx="4144010" cy="26231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36195" y="1034415"/>
            <a:ext cx="91446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深度学习：成熟应用于图像处理、研究高维复杂数据、发现隐藏关联</a:t>
            </a:r>
            <a:endParaRPr lang="zh-CN" altLang="en-US" sz="2800" dirty="0"/>
          </a:p>
        </p:txBody>
      </p:sp>
      <p:pic>
        <p:nvPicPr>
          <p:cNvPr id="12" name="图片 11" descr="Patterns-of-fMRI-activations-at-baseline-fMRI-patterns-of-activation-on-a-rendered-brain"/>
          <p:cNvPicPr>
            <a:picLocks noChangeAspect="1"/>
          </p:cNvPicPr>
          <p:nvPr/>
        </p:nvPicPr>
        <p:blipFill>
          <a:blip r:embed="rId2"/>
          <a:srcRect l="2639" t="6915" r="68242" b="9573"/>
          <a:stretch>
            <a:fillRect/>
          </a:stretch>
        </p:blipFill>
        <p:spPr>
          <a:xfrm>
            <a:off x="5538470" y="2914015"/>
            <a:ext cx="2540000" cy="3807460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4661535" y="4717415"/>
            <a:ext cx="775970" cy="418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2. </a:t>
            </a:r>
            <a:r>
              <a:rPr lang="zh-CN" altLang="en-US" sz="2800" b="1" dirty="0">
                <a:solidFill>
                  <a:srgbClr val="7030A0"/>
                </a:solidFill>
              </a:rPr>
              <a:t>相关</a:t>
            </a:r>
            <a:r>
              <a:rPr lang="zh-CN" altLang="en-US" sz="2800" b="1" dirty="0">
                <a:solidFill>
                  <a:srgbClr val="7030A0"/>
                </a:solidFill>
              </a:rPr>
              <a:t>工作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 descr="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9945" y="1830705"/>
            <a:ext cx="1727200" cy="1715135"/>
          </a:xfrm>
          <a:prstGeom prst="rect">
            <a:avLst/>
          </a:prstGeom>
        </p:spPr>
      </p:pic>
      <p:sp>
        <p:nvSpPr>
          <p:cNvPr id="13" name="左箭头 12"/>
          <p:cNvSpPr/>
          <p:nvPr/>
        </p:nvSpPr>
        <p:spPr>
          <a:xfrm>
            <a:off x="6493510" y="2552065"/>
            <a:ext cx="615315" cy="273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左箭头 14"/>
          <p:cNvSpPr/>
          <p:nvPr/>
        </p:nvSpPr>
        <p:spPr>
          <a:xfrm>
            <a:off x="2750820" y="2552065"/>
            <a:ext cx="615315" cy="273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WPS图片编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95" y="1830705"/>
            <a:ext cx="3091815" cy="19704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6141" y="784547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</a:rPr>
              <a:t>2.1 </a:t>
            </a:r>
            <a:r>
              <a:rPr lang="en-US" sz="2800" dirty="0">
                <a:solidFill>
                  <a:srgbClr val="7030A0"/>
                </a:solidFill>
              </a:rPr>
              <a:t>NSD</a:t>
            </a:r>
            <a:r>
              <a:rPr lang="zh-CN" altLang="en-US" sz="2800" dirty="0">
                <a:solidFill>
                  <a:srgbClr val="7030A0"/>
                </a:solidFill>
              </a:rPr>
              <a:t>数据集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67195" y="4159885"/>
            <a:ext cx="21399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i="1"/>
              <a:t>73000</a:t>
            </a:r>
            <a:r>
              <a:rPr lang="zh-CN" altLang="en-US" sz="2800" i="1"/>
              <a:t>张</a:t>
            </a:r>
            <a:r>
              <a:rPr lang="zh-CN" altLang="en-US" sz="2800" i="1">
                <a:sym typeface="+mn-ea"/>
              </a:rPr>
              <a:t>多标签</a:t>
            </a:r>
            <a:r>
              <a:rPr lang="zh-CN" altLang="en-US" sz="2800" i="1"/>
              <a:t>图片</a:t>
            </a:r>
            <a:endParaRPr lang="zh-CN" altLang="en-US" sz="2800" i="1"/>
          </a:p>
        </p:txBody>
      </p:sp>
      <p:sp>
        <p:nvSpPr>
          <p:cNvPr id="4" name="文本框 3"/>
          <p:cNvSpPr txBox="1"/>
          <p:nvPr/>
        </p:nvSpPr>
        <p:spPr>
          <a:xfrm>
            <a:off x="4007485" y="4375150"/>
            <a:ext cx="1602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i="1"/>
              <a:t>8</a:t>
            </a:r>
            <a:r>
              <a:rPr lang="zh-CN" altLang="en-US" sz="2800" i="1"/>
              <a:t>名被试</a:t>
            </a:r>
            <a:endParaRPr lang="zh-CN" altLang="en-US" sz="2800" i="1"/>
          </a:p>
        </p:txBody>
      </p:sp>
      <p:sp>
        <p:nvSpPr>
          <p:cNvPr id="12" name="文本框 11"/>
          <p:cNvSpPr txBox="1"/>
          <p:nvPr/>
        </p:nvSpPr>
        <p:spPr>
          <a:xfrm>
            <a:off x="240665" y="5826760"/>
            <a:ext cx="86633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914400">
              <a:buFont typeface="Arial" panose="020B0604020202020204" pitchFamily="34" charset="0"/>
              <a:buChar char="•"/>
            </a:pPr>
            <a:r>
              <a:rPr lang="en-US" altLang="zh-CN" sz="2400" kern="0" dirty="0" smtClean="0">
                <a:sym typeface="+mn-ea"/>
              </a:rPr>
              <a:t>A massive 7T fMRI dataset to bridge cognitive neuroscience and artificial intelligence. Allen, E.J., et al. Nat Neurosci  (2022)</a:t>
            </a:r>
            <a:endParaRPr lang="en-US" altLang="zh-CN" sz="2400" kern="0" dirty="0" smtClean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1651" t="16098" r="14989" b="52576"/>
          <a:stretch>
            <a:fillRect/>
          </a:stretch>
        </p:blipFill>
        <p:spPr>
          <a:xfrm>
            <a:off x="240665" y="2102485"/>
            <a:ext cx="2338705" cy="1426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26060" y="784860"/>
            <a:ext cx="33293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</a:rPr>
              <a:t>2.2 </a:t>
            </a:r>
            <a:r>
              <a:rPr lang="zh-CN" altLang="en-US" sz="2800" dirty="0">
                <a:solidFill>
                  <a:srgbClr val="7030A0"/>
                </a:solidFill>
              </a:rPr>
              <a:t>脑成像解析：</a:t>
            </a:r>
            <a:endParaRPr lang="zh-CN" altLang="en-US" sz="28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rgbClr val="7030A0"/>
                </a:solidFill>
              </a:rPr>
              <a:t>不同脑区</a:t>
            </a:r>
            <a:r>
              <a:rPr lang="en-US" altLang="zh-CN" sz="2800" dirty="0">
                <a:solidFill>
                  <a:srgbClr val="7030A0"/>
                </a:solidFill>
              </a:rPr>
              <a:t>t-SNE</a:t>
            </a:r>
            <a:r>
              <a:rPr lang="zh-CN" altLang="en-US" sz="2800" dirty="0">
                <a:solidFill>
                  <a:srgbClr val="7030A0"/>
                </a:solidFill>
              </a:rPr>
              <a:t>降维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2. </a:t>
            </a:r>
            <a:r>
              <a:rPr lang="zh-CN" altLang="en-US" sz="2800" b="1" dirty="0">
                <a:solidFill>
                  <a:srgbClr val="7030A0"/>
                </a:solidFill>
              </a:rPr>
              <a:t>相关</a:t>
            </a:r>
            <a:r>
              <a:rPr lang="zh-CN" altLang="en-US" sz="2800" b="1" dirty="0">
                <a:solidFill>
                  <a:srgbClr val="7030A0"/>
                </a:solidFill>
              </a:rPr>
              <a:t>工作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807" r="2235"/>
          <a:stretch>
            <a:fillRect/>
          </a:stretch>
        </p:blipFill>
        <p:spPr>
          <a:xfrm>
            <a:off x="240665" y="3605530"/>
            <a:ext cx="8663305" cy="2221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1418"/>
          <a:stretch>
            <a:fillRect/>
          </a:stretch>
        </p:blipFill>
        <p:spPr>
          <a:xfrm>
            <a:off x="3858895" y="784860"/>
            <a:ext cx="2261235" cy="3255645"/>
          </a:xfrm>
          <a:prstGeom prst="snip2DiagRect">
            <a:avLst>
              <a:gd name="adj1" fmla="val 0"/>
              <a:gd name="adj2" fmla="val 45533"/>
            </a:avLst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0665" y="5826760"/>
            <a:ext cx="86633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914400">
              <a:buFont typeface="Arial" panose="020B0604020202020204" pitchFamily="34" charset="0"/>
              <a:buChar char="•"/>
            </a:pPr>
            <a:r>
              <a:rPr lang="en-US" altLang="zh-CN" sz="2400" kern="0" dirty="0" smtClean="0">
                <a:sym typeface="+mn-ea"/>
              </a:rPr>
              <a:t>A massive 7T fMRI dataset to bridge cognitive neuroscience and artificial intelligence. Allen, E.J., et al. Nat Neurosci  (2022)</a:t>
            </a:r>
            <a:endParaRPr lang="en-US" altLang="zh-CN" sz="2400" kern="0" dirty="0" smtClean="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2. </a:t>
            </a:r>
            <a:r>
              <a:rPr lang="zh-CN" altLang="en-US" sz="2800" b="1" dirty="0">
                <a:solidFill>
                  <a:srgbClr val="7030A0"/>
                </a:solidFill>
              </a:rPr>
              <a:t>相关</a:t>
            </a:r>
            <a:r>
              <a:rPr lang="zh-CN" altLang="en-US" sz="2800" b="1" dirty="0">
                <a:solidFill>
                  <a:srgbClr val="7030A0"/>
                </a:solidFill>
              </a:rPr>
              <a:t>工作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1119505"/>
            <a:ext cx="8302625" cy="39789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6141" y="784547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</a:rPr>
              <a:t>2.3 脑成像解析</a:t>
            </a:r>
            <a:r>
              <a:rPr lang="zh-CN" altLang="en-US" sz="2800" dirty="0">
                <a:solidFill>
                  <a:srgbClr val="7030A0"/>
                </a:solidFill>
              </a:rPr>
              <a:t>：分类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6060" y="5744210"/>
            <a:ext cx="86639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91440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kern="0" dirty="0" smtClean="0"/>
              <a:t>Generic decoding of seen and imagined objects using hierarchical visual features. </a:t>
            </a:r>
            <a:r>
              <a:rPr lang="en-US" altLang="zh-CN" sz="2400" kern="0" dirty="0" smtClean="0">
                <a:sym typeface="+mn-ea"/>
              </a:rPr>
              <a:t>Horikawa T, Kamitani Y. </a:t>
            </a:r>
            <a:r>
              <a:rPr lang="en-US" altLang="zh-CN" sz="2400" kern="0" dirty="0" smtClean="0"/>
              <a:t>Nat Commun(2015)</a:t>
            </a:r>
            <a:endParaRPr lang="en-US" altLang="zh-CN" sz="2400" kern="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226060" y="1462405"/>
            <a:ext cx="3167380" cy="52197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en-US" altLang="zh-CN" sz="2800" i="1"/>
              <a:t>1200</a:t>
            </a:r>
            <a:r>
              <a:rPr lang="zh-CN" altLang="en-US" sz="2800" i="1"/>
              <a:t>张</a:t>
            </a:r>
            <a:r>
              <a:rPr lang="zh-CN" altLang="en-US" sz="2800" i="1">
                <a:sym typeface="+mn-ea"/>
              </a:rPr>
              <a:t>单标签</a:t>
            </a:r>
            <a:r>
              <a:rPr lang="zh-CN" altLang="en-US" sz="2800" i="1"/>
              <a:t>图片</a:t>
            </a:r>
            <a:endParaRPr lang="zh-CN" altLang="en-US" sz="28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2. </a:t>
            </a:r>
            <a:r>
              <a:rPr lang="zh-CN" altLang="en-US" sz="2800" b="1" dirty="0">
                <a:solidFill>
                  <a:srgbClr val="7030A0"/>
                </a:solidFill>
              </a:rPr>
              <a:t>相关</a:t>
            </a:r>
            <a:r>
              <a:rPr lang="zh-CN" altLang="en-US" sz="2800" b="1" dirty="0">
                <a:solidFill>
                  <a:srgbClr val="7030A0"/>
                </a:solidFill>
              </a:rPr>
              <a:t>工作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6141" y="784547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</a:rPr>
              <a:t>2.3 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脑成像解析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：分类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340" y="1704340"/>
            <a:ext cx="6751955" cy="3760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6060" y="5744210"/>
            <a:ext cx="86639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91440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kern="0" dirty="0" smtClean="0"/>
              <a:t>Generic decoding of seen and imagined objects using hierarchical visual features. </a:t>
            </a:r>
            <a:r>
              <a:rPr lang="en-US" altLang="zh-CN" sz="2400" kern="0" dirty="0" smtClean="0">
                <a:sym typeface="+mn-ea"/>
              </a:rPr>
              <a:t>Horikawa T, Kamitani Y. </a:t>
            </a:r>
            <a:r>
              <a:rPr lang="en-US" altLang="zh-CN" sz="2400" kern="0" dirty="0" smtClean="0"/>
              <a:t>Nat Commun(2015)</a:t>
            </a:r>
            <a:endParaRPr lang="en-US" altLang="zh-CN" sz="2400" kern="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2. </a:t>
            </a:r>
            <a:r>
              <a:rPr lang="zh-CN" altLang="en-US" sz="2800" b="1" dirty="0">
                <a:solidFill>
                  <a:srgbClr val="7030A0"/>
                </a:solidFill>
              </a:rPr>
              <a:t>相关</a:t>
            </a:r>
            <a:r>
              <a:rPr lang="zh-CN" altLang="en-US" sz="2800" b="1" dirty="0">
                <a:solidFill>
                  <a:srgbClr val="7030A0"/>
                </a:solidFill>
              </a:rPr>
              <a:t>工作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6141" y="784547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</a:rPr>
              <a:t>2.4 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脑成像解析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：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重建</a:t>
            </a:r>
            <a:endParaRPr lang="zh-CN" altLang="en-US" sz="2800" dirty="0">
              <a:solidFill>
                <a:srgbClr val="7030A0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46345" y="1522095"/>
            <a:ext cx="40132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91440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kern="0" dirty="0" smtClean="0"/>
              <a:t>High-resolution image reconstruction with latent diffusion models from human brain activity. </a:t>
            </a:r>
            <a:r>
              <a:rPr lang="en-US" altLang="zh-CN" sz="2400" kern="0" dirty="0" smtClean="0">
                <a:sym typeface="+mn-ea"/>
              </a:rPr>
              <a:t>Takagi Y., Nishimoto S. bioRxiv.</a:t>
            </a:r>
            <a:r>
              <a:rPr lang="en-US" altLang="zh-CN" sz="2400" kern="0" dirty="0" smtClean="0">
                <a:sym typeface="+mn-ea"/>
              </a:rPr>
              <a:t> (2022)</a:t>
            </a:r>
            <a:endParaRPr lang="en-US" altLang="zh-CN" sz="2400" kern="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60" y="1428115"/>
            <a:ext cx="4819650" cy="5275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6141" y="170546"/>
            <a:ext cx="1968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srgbClr val="7030A0"/>
                </a:solidFill>
              </a:rPr>
              <a:t>2. </a:t>
            </a:r>
            <a:r>
              <a:rPr lang="zh-CN" altLang="en-US" sz="2800" b="1" dirty="0">
                <a:solidFill>
                  <a:srgbClr val="7030A0"/>
                </a:solidFill>
              </a:rPr>
              <a:t>相关</a:t>
            </a:r>
            <a:r>
              <a:rPr lang="zh-CN" altLang="en-US" sz="2800" b="1" dirty="0">
                <a:solidFill>
                  <a:srgbClr val="7030A0"/>
                </a:solidFill>
              </a:rPr>
              <a:t>工作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F55C8DFF-C829-413E-81E3-02A44C5906DA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6141" y="784547"/>
            <a:ext cx="866385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rgbClr val="7030A0"/>
                </a:solidFill>
              </a:rPr>
              <a:t>2.4 </a:t>
            </a:r>
            <a:r>
              <a:rPr lang="en-US" altLang="zh-CN" sz="2800" dirty="0">
                <a:solidFill>
                  <a:srgbClr val="7030A0"/>
                </a:solidFill>
                <a:sym typeface="+mn-ea"/>
              </a:rPr>
              <a:t>脑成像解析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：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重建</a:t>
            </a:r>
            <a:endParaRPr lang="zh-CN" altLang="en-US" sz="2800" dirty="0">
              <a:solidFill>
                <a:srgbClr val="7030A0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b="9025"/>
          <a:stretch>
            <a:fillRect/>
          </a:stretch>
        </p:blipFill>
        <p:spPr>
          <a:xfrm>
            <a:off x="0" y="1900555"/>
            <a:ext cx="5645150" cy="2893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2397760"/>
            <a:ext cx="3159760" cy="2062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630" y="5475605"/>
            <a:ext cx="88023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914400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kern="0" dirty="0" smtClean="0"/>
              <a:t>High-resolution image reconstruction with latent diffusion models from human brain activity. </a:t>
            </a:r>
            <a:r>
              <a:rPr lang="en-US" altLang="zh-CN" sz="2400" kern="0" dirty="0" smtClean="0">
                <a:sym typeface="+mn-ea"/>
              </a:rPr>
              <a:t>Takagi Y., Nishimoto S. bioRxiv.</a:t>
            </a:r>
            <a:r>
              <a:rPr lang="en-US" altLang="zh-CN" sz="2400" kern="0" dirty="0" smtClean="0">
                <a:sym typeface="+mn-ea"/>
              </a:rPr>
              <a:t> (2022)</a:t>
            </a:r>
            <a:endParaRPr lang="en-US" altLang="zh-CN" sz="2400" kern="0" dirty="0" smtClean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808,&quot;width&quot;:8883}"/>
</p:tagLst>
</file>

<file path=ppt/tags/tag10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1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2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3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8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19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.xml><?xml version="1.0" encoding="utf-8"?>
<p:tagLst xmlns:p="http://schemas.openxmlformats.org/presentationml/2006/main">
  <p:tag name="TABLE_ENDDRAG_ORIGIN_RECT" val="284*74"/>
  <p:tag name="TABLE_ENDDRAG_RECT" val="419*332*284*74"/>
</p:tagLst>
</file>

<file path=ppt/tags/tag20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1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2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7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8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29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.xml><?xml version="1.0" encoding="utf-8"?>
<p:tagLst xmlns:p="http://schemas.openxmlformats.org/presentationml/2006/main">
  <p:tag name="KSO_WM_UNIT_PLACING_PICTURE_USER_VIEWPORT" val="{&quot;height&quot;:6808,&quot;width&quot;:8883}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3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4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5.xml><?xml version="1.0" encoding="utf-8"?>
<p:tagLst xmlns:p="http://schemas.openxmlformats.org/presentationml/2006/main">
  <p:tag name="KSO_WM_UNIT_LINE_FORE_SCHEMECOLOR_INDEX_BRIGHTNESS" val="0"/>
  <p:tag name="KSO_WM_UNIT_LINE_FORE_SCHEMECOLOR_INDEX" val="1"/>
  <p:tag name="KSO_WM_UNIT_LINE_FILL_TYPE" val="2"/>
</p:tagLst>
</file>

<file path=ppt/tags/tag36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PLACING_PICTURE_USER_VIEWPORT" val="{&quot;height&quot;:4072,&quot;width&quot;:3055}"/>
</p:tagLst>
</file>

<file path=ppt/tags/tag38.xml><?xml version="1.0" encoding="utf-8"?>
<p:tagLst xmlns:p="http://schemas.openxmlformats.org/presentationml/2006/main">
  <p:tag name="KSO_WM_UNIT_TABLE_BEAUTIFY" val="smartTable{ff4f5c62-10c6-4d22-b764-fbd9a4afb050}"/>
  <p:tag name="TABLE_ENDDRAG_ORIGIN_RECT" val="714*211"/>
  <p:tag name="TABLE_ENDDRAG_RECT" val="6*178*714*211"/>
</p:tagLst>
</file>

<file path=ppt/tags/tag39.xml><?xml version="1.0" encoding="utf-8"?>
<p:tagLst xmlns:p="http://schemas.openxmlformats.org/presentationml/2006/main">
  <p:tag name="KSO_WM_UNIT_TABLE_BEAUTIFY" val="smartTable{ff4f5c62-10c6-4d22-b764-fbd9a4afb050}"/>
  <p:tag name="TABLE_ENDDRAG_ORIGIN_RECT" val="714*157"/>
  <p:tag name="TABLE_ENDDRAG_RECT" val="6*178*714*157"/>
</p:tagLst>
</file>

<file path=ppt/tags/tag4.xml><?xml version="1.0" encoding="utf-8"?>
<p:tagLst xmlns:p="http://schemas.openxmlformats.org/presentationml/2006/main">
  <p:tag name="KSO_WM_UNIT_PLACING_PICTURE_USER_VIEWPORT" val="{&quot;height&quot;:3951,&quot;width&quot;:7818}"/>
</p:tagLst>
</file>

<file path=ppt/tags/tag40.xml><?xml version="1.0" encoding="utf-8"?>
<p:tagLst xmlns:p="http://schemas.openxmlformats.org/presentationml/2006/main">
  <p:tag name="COMMONDATA" val="eyJoZGlkIjoiNWNlMWEzMTAwZjE1MmY1YzQ0ZWI4ZTQ0MGFkNjc0YzQifQ=="/>
</p:tagLst>
</file>

<file path=ppt/tags/tag5.xml><?xml version="1.0" encoding="utf-8"?>
<p:tagLst xmlns:p="http://schemas.openxmlformats.org/presentationml/2006/main">
  <p:tag name="KSO_WM_UNIT_PLACING_PICTURE_USER_VIEWPORT" val="{&quot;height&quot;:6808,&quot;width&quot;:8883}"/>
</p:tagLst>
</file>

<file path=ppt/tags/tag6.xml><?xml version="1.0" encoding="utf-8"?>
<p:tagLst xmlns:p="http://schemas.openxmlformats.org/presentationml/2006/main">
  <p:tag name="KSO_WM_UNIT_PLACING_PICTURE_USER_VIEWPORT" val="{&quot;height&quot;:3951,&quot;width&quot;:7818}"/>
</p:tagLst>
</file>

<file path=ppt/tags/tag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主题1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-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1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-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2342</Words>
  <Application>WPS 演示</Application>
  <PresentationFormat>全屏显示(4:3)</PresentationFormat>
  <Paragraphs>313</Paragraphs>
  <Slides>27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黑体</vt:lpstr>
      <vt:lpstr>等线</vt:lpstr>
      <vt:lpstr>Times New Roman</vt:lpstr>
      <vt:lpstr>微软雅黑</vt:lpstr>
      <vt:lpstr>Arial Unicode MS</vt:lpstr>
      <vt:lpstr>Calibri</vt:lpstr>
      <vt:lpstr>主题1</vt:lpstr>
      <vt:lpstr>1_主题1</vt:lpstr>
      <vt:lpstr>基于Transformer的视觉认知脑成像解析 大组会汇报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感谢各位老师！ 敬请指正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Margin Based Classification in Face Recognition</dc:title>
  <dc:creator>wsj</dc:creator>
  <cp:lastModifiedBy>2019013341</cp:lastModifiedBy>
  <cp:revision>1000</cp:revision>
  <dcterms:created xsi:type="dcterms:W3CDTF">2018-09-20T11:51:00Z</dcterms:created>
  <dcterms:modified xsi:type="dcterms:W3CDTF">2023-05-29T15:36:55Z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FB685C48D8A540FEB37B0568EC5978F7</vt:lpwstr>
  </property>
  <property fmtid="{D5CDD505-2E9C-101B-9397-08002B2CF9AE}" pid="3" name="KSOProductBuildVer">
    <vt:lpwstr>2052-11.1.0.11797</vt:lpwstr>
  </property>
</Properties>
</file>